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5" r:id="rId3"/>
    <p:sldId id="259" r:id="rId4"/>
    <p:sldId id="260" r:id="rId5"/>
    <p:sldId id="261" r:id="rId6"/>
    <p:sldId id="297" r:id="rId7"/>
    <p:sldId id="290" r:id="rId8"/>
    <p:sldId id="294" r:id="rId9"/>
    <p:sldId id="278" r:id="rId10"/>
    <p:sldId id="269" r:id="rId11"/>
    <p:sldId id="299" r:id="rId12"/>
    <p:sldId id="298" r:id="rId13"/>
    <p:sldId id="296" r:id="rId14"/>
    <p:sldId id="293" r:id="rId1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14" autoAdjust="0"/>
  </p:normalViewPr>
  <p:slideViewPr>
    <p:cSldViewPr>
      <p:cViewPr>
        <p:scale>
          <a:sx n="100" d="100"/>
          <a:sy n="100" d="100"/>
        </p:scale>
        <p:origin x="-384" y="8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30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1FF93B3-5C1A-4AAD-B554-182F8FCD1933}" type="datetimeFigureOut">
              <a:rPr lang="en-GB" smtClean="0"/>
              <a:pPr/>
              <a:t>09/11/2015</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321CE42-5223-40D2-8284-4175DEA6BEF6}" type="slidenum">
              <a:rPr lang="en-GB" smtClean="0"/>
              <a:pPr/>
              <a:t>‹#›</a:t>
            </a:fld>
            <a:endParaRPr lang="en-GB" dirty="0"/>
          </a:p>
        </p:txBody>
      </p:sp>
    </p:spTree>
    <p:extLst>
      <p:ext uri="{BB962C8B-B14F-4D97-AF65-F5344CB8AC3E}">
        <p14:creationId xmlns:p14="http://schemas.microsoft.com/office/powerpoint/2010/main" val="154717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891F8F-B9DB-4E8D-9371-61C7A1CD71D5}" type="datetimeFigureOut">
              <a:rPr lang="nb-NO" smtClean="0"/>
              <a:pPr/>
              <a:t>09.11.2015</a:t>
            </a:fld>
            <a:endParaRPr lang="nb-NO"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CA2661B-6323-413B-8910-E3C5229A9D65}" type="slidenum">
              <a:rPr lang="nb-NO" smtClean="0"/>
              <a:pPr/>
              <a:t>‹#›</a:t>
            </a:fld>
            <a:endParaRPr lang="nb-NO" dirty="0"/>
          </a:p>
        </p:txBody>
      </p:sp>
    </p:spTree>
    <p:extLst>
      <p:ext uri="{BB962C8B-B14F-4D97-AF65-F5344CB8AC3E}">
        <p14:creationId xmlns:p14="http://schemas.microsoft.com/office/powerpoint/2010/main" val="286632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1</a:t>
            </a:fld>
            <a:endParaRPr lang="nb-NO" dirty="0"/>
          </a:p>
        </p:txBody>
      </p:sp>
    </p:spTree>
    <p:extLst>
      <p:ext uri="{BB962C8B-B14F-4D97-AF65-F5344CB8AC3E}">
        <p14:creationId xmlns:p14="http://schemas.microsoft.com/office/powerpoint/2010/main" val="211632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10</a:t>
            </a:fld>
            <a:endParaRPr lang="nb-NO" dirty="0"/>
          </a:p>
        </p:txBody>
      </p:sp>
    </p:spTree>
    <p:extLst>
      <p:ext uri="{BB962C8B-B14F-4D97-AF65-F5344CB8AC3E}">
        <p14:creationId xmlns:p14="http://schemas.microsoft.com/office/powerpoint/2010/main" val="389835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11</a:t>
            </a:fld>
            <a:endParaRPr lang="nb-NO" dirty="0"/>
          </a:p>
        </p:txBody>
      </p:sp>
    </p:spTree>
    <p:extLst>
      <p:ext uri="{BB962C8B-B14F-4D97-AF65-F5344CB8AC3E}">
        <p14:creationId xmlns:p14="http://schemas.microsoft.com/office/powerpoint/2010/main" val="23833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Char char="•"/>
            </a:pPr>
            <a:r>
              <a:rPr lang="nb-NO" dirty="0" smtClean="0"/>
              <a:t>Fare for kortslutning, dårlig omrøring og dårlig ventilasjon når vi har høye temperaturer? Hva går bra, og når skal vi være ekstra oppmerksomme, høye kontra lave luftmengder,</a:t>
            </a:r>
            <a:r>
              <a:rPr lang="nb-NO" baseline="0" dirty="0" smtClean="0"/>
              <a:t> personer tilstede eller ikke</a:t>
            </a:r>
            <a:r>
              <a:rPr lang="nb-NO" dirty="0" smtClean="0"/>
              <a:t>?</a:t>
            </a:r>
          </a:p>
          <a:p>
            <a:pPr>
              <a:buFont typeface="Arial" panose="020B0604020202020204" pitchFamily="34" charset="0"/>
              <a:buChar char="•"/>
            </a:pPr>
            <a:r>
              <a:rPr lang="nb-NO" dirty="0" smtClean="0"/>
              <a:t>Fare for trekk/termisk ubehag i rommet </a:t>
            </a:r>
            <a:r>
              <a:rPr lang="nb-NO" dirty="0" err="1" smtClean="0"/>
              <a:t>pga</a:t>
            </a:r>
            <a:r>
              <a:rPr lang="nb-NO" dirty="0" smtClean="0"/>
              <a:t> </a:t>
            </a:r>
            <a:r>
              <a:rPr lang="nb-NO" dirty="0" err="1" smtClean="0"/>
              <a:t>overtemperatur</a:t>
            </a:r>
            <a:r>
              <a:rPr lang="nb-NO" dirty="0" smtClean="0"/>
              <a:t>? Hvordan påvirker </a:t>
            </a:r>
            <a:r>
              <a:rPr lang="nb-NO" dirty="0" err="1" smtClean="0"/>
              <a:t>tilluft</a:t>
            </a:r>
            <a:r>
              <a:rPr lang="nb-NO" dirty="0" smtClean="0"/>
              <a:t> med </a:t>
            </a:r>
            <a:r>
              <a:rPr lang="nb-NO" dirty="0" err="1" smtClean="0"/>
              <a:t>overtemperatur</a:t>
            </a:r>
            <a:r>
              <a:rPr lang="nb-NO" dirty="0" smtClean="0"/>
              <a:t> forholdene i rommet? Ser vi noen kritiske trender?</a:t>
            </a:r>
          </a:p>
          <a:p>
            <a:pPr>
              <a:buFont typeface="Arial" panose="020B0604020202020204" pitchFamily="34" charset="0"/>
              <a:buChar char="•"/>
            </a:pPr>
            <a:r>
              <a:rPr lang="nb-NO" dirty="0" smtClean="0"/>
              <a:t>Fare for trekk </a:t>
            </a:r>
            <a:r>
              <a:rPr lang="nb-NO" dirty="0" err="1" smtClean="0"/>
              <a:t>pga</a:t>
            </a:r>
            <a:r>
              <a:rPr lang="nb-NO" dirty="0" smtClean="0"/>
              <a:t> </a:t>
            </a:r>
            <a:r>
              <a:rPr lang="nb-NO" dirty="0" err="1" smtClean="0"/>
              <a:t>kaldras</a:t>
            </a:r>
            <a:r>
              <a:rPr lang="nb-NO" dirty="0" smtClean="0"/>
              <a:t> ved vindu? Kan vi dokumentere at det går bra (</a:t>
            </a:r>
            <a:r>
              <a:rPr lang="nb-NO" dirty="0" err="1" smtClean="0"/>
              <a:t>evt</a:t>
            </a:r>
            <a:r>
              <a:rPr lang="nb-NO" dirty="0" smtClean="0"/>
              <a:t> ikke)?</a:t>
            </a:r>
          </a:p>
          <a:p>
            <a:pPr>
              <a:buFont typeface="Arial" panose="020B0604020202020204" pitchFamily="34" charset="0"/>
              <a:buChar char="•"/>
            </a:pPr>
            <a:r>
              <a:rPr lang="nb-NO" dirty="0" smtClean="0"/>
              <a:t>Er brukerne fornøyde? Fornøyde brukere er vår beste garanti for at inneklimaet er godt. Gode spørreskjemaundersøkelser kombinert med måling av faktiske forhold gir en unik oversikt over hvor godt dette fungerer og hvor problemene eventuelt ligger.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smtClean="0"/>
              <a:t>Hva vil brukerne godta? Finnes det noen grense, hva vil de godta, hvor mange graders </a:t>
            </a:r>
            <a:r>
              <a:rPr lang="nb-NO" dirty="0" err="1" smtClean="0"/>
              <a:t>overtemperatur</a:t>
            </a:r>
            <a:r>
              <a:rPr lang="nb-NO" dirty="0" smtClean="0"/>
              <a:t> trenger vi egentlig? Forskjell mellom dagtid og utenfor arbeidstid?</a:t>
            </a:r>
          </a:p>
          <a:p>
            <a:pPr>
              <a:buFont typeface="Arial" panose="020B0604020202020204" pitchFamily="34" charset="0"/>
              <a:buChar char="•"/>
            </a:pPr>
            <a:endParaRPr lang="nb-NO" dirty="0" smtClean="0"/>
          </a:p>
          <a:p>
            <a:pPr>
              <a:buFont typeface="Arial" panose="020B0604020202020204" pitchFamily="34" charset="0"/>
              <a:buChar char="•"/>
            </a:pPr>
            <a:r>
              <a:rPr lang="nb-NO" dirty="0" smtClean="0"/>
              <a:t>Individuell brukerstyring? Hvordan påvirker det energibruk og tilfredshet? Hvor enkelt er det å få til?</a:t>
            </a:r>
          </a:p>
          <a:p>
            <a:endParaRPr lang="nb-NO" dirty="0"/>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12</a:t>
            </a:fld>
            <a:endParaRPr lang="nb-NO" dirty="0"/>
          </a:p>
        </p:txBody>
      </p:sp>
    </p:spTree>
    <p:extLst>
      <p:ext uri="{BB962C8B-B14F-4D97-AF65-F5344CB8AC3E}">
        <p14:creationId xmlns:p14="http://schemas.microsoft.com/office/powerpoint/2010/main" val="118011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Ganske krevende forsøk,</a:t>
            </a:r>
            <a:r>
              <a:rPr lang="nb-NO" baseline="0" dirty="0" smtClean="0"/>
              <a:t> både å få til en god </a:t>
            </a:r>
            <a:r>
              <a:rPr lang="nb-NO" baseline="0" dirty="0" err="1" smtClean="0"/>
              <a:t>cross-over</a:t>
            </a:r>
            <a:r>
              <a:rPr lang="nb-NO" baseline="0" dirty="0" smtClean="0"/>
              <a:t>. (nok respondenter som varer flere ganger, forskningshelter, godt statistisk grunnlag) Og å finne fram til riktig design av </a:t>
            </a:r>
            <a:r>
              <a:rPr lang="nb-NO" baseline="0" dirty="0" err="1" smtClean="0"/>
              <a:t>driftstrategien</a:t>
            </a:r>
            <a:r>
              <a:rPr lang="nb-NO" baseline="0" dirty="0" smtClean="0"/>
              <a:t> og god kontroll på hva vi egentlig utsetter brukerne våres for. Vi har derfor kjørt forsøk over to vinterperioder. Innledende forsøk vinteren 2013/14 og raffinerte forsøk vinteren 2014/15. Vi har forsøkt å gjennomføre forsøkene de kaldeste vinterdagene, </a:t>
            </a:r>
            <a:r>
              <a:rPr lang="nb-NO" baseline="0" dirty="0" err="1" smtClean="0"/>
              <a:t>dvs</a:t>
            </a:r>
            <a:r>
              <a:rPr lang="nb-NO" baseline="0" dirty="0" smtClean="0"/>
              <a:t> vi har stått stand by for kalde perioder og lest værmeldingen nøye!!! Vi har også hatt en hel jobb bare med å identifisere alle respondentene og koble dem til riktig plassering slik at vi kunne </a:t>
            </a:r>
            <a:r>
              <a:rPr lang="nb-NO" baseline="0" dirty="0" err="1" smtClean="0"/>
              <a:t>parre</a:t>
            </a:r>
            <a:r>
              <a:rPr lang="nb-NO" baseline="0" dirty="0" smtClean="0"/>
              <a:t> besvarelser og id i SD-loggen for faktisk målte temperaturer på romluft og </a:t>
            </a:r>
            <a:r>
              <a:rPr lang="nb-NO" baseline="0" dirty="0" err="1" smtClean="0"/>
              <a:t>tilluft</a:t>
            </a:r>
            <a:r>
              <a:rPr lang="nb-NO" baseline="0" dirty="0" smtClean="0"/>
              <a:t>.</a:t>
            </a:r>
          </a:p>
          <a:p>
            <a:r>
              <a:rPr lang="nb-NO" baseline="0" dirty="0" smtClean="0"/>
              <a:t>Målinger i </a:t>
            </a:r>
            <a:r>
              <a:rPr lang="nb-NO" baseline="0" dirty="0" err="1" smtClean="0"/>
              <a:t>feltlab</a:t>
            </a:r>
            <a:r>
              <a:rPr lang="nb-NO" baseline="0" dirty="0" smtClean="0"/>
              <a:t>, og da spesielt temperaturmålinger på overflater har vært viktig input for å kunne sette opp realistiske og gode simuleringsmodeller. </a:t>
            </a:r>
            <a:endParaRPr lang="nb-NO" dirty="0"/>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13</a:t>
            </a:fld>
            <a:endParaRPr lang="nb-NO" dirty="0"/>
          </a:p>
        </p:txBody>
      </p:sp>
    </p:spTree>
    <p:extLst>
      <p:ext uri="{BB962C8B-B14F-4D97-AF65-F5344CB8AC3E}">
        <p14:creationId xmlns:p14="http://schemas.microsoft.com/office/powerpoint/2010/main" val="343239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Prosjektresultatene viser at behovsstyrt ventilasjon alene kan dekke varmebehovet  i et </a:t>
            </a:r>
            <a:r>
              <a:rPr lang="nb-NO" dirty="0" err="1" smtClean="0"/>
              <a:t>passivhus</a:t>
            </a:r>
            <a:r>
              <a:rPr lang="nb-NO" dirty="0" smtClean="0"/>
              <a:t> kontorbygg og samtidig gi god termisk komfort, under gitte forutsetninger.</a:t>
            </a:r>
          </a:p>
          <a:p>
            <a:r>
              <a:rPr lang="nb-NO" dirty="0" smtClean="0"/>
              <a:t>Både felt, laboratoriemålinger  og CFD-simuleringer viser god ventilasjonseffektivitet for en rekke </a:t>
            </a:r>
            <a:r>
              <a:rPr lang="nb-NO" dirty="0" err="1" smtClean="0"/>
              <a:t>tilluftstemperaturer</a:t>
            </a:r>
            <a:r>
              <a:rPr lang="nb-NO" dirty="0" smtClean="0"/>
              <a:t> og ventilasjonsrater.</a:t>
            </a:r>
          </a:p>
          <a:p>
            <a:r>
              <a:rPr lang="nb-NO" dirty="0" smtClean="0"/>
              <a:t>Med en godt isolert bygningskropp  er det ikke behov for mange graders </a:t>
            </a:r>
            <a:r>
              <a:rPr lang="nb-NO" dirty="0" err="1" smtClean="0"/>
              <a:t>overtemperatur</a:t>
            </a:r>
            <a:r>
              <a:rPr lang="nb-NO" dirty="0" smtClean="0"/>
              <a:t> for å dekke varmebehovet.   </a:t>
            </a:r>
          </a:p>
          <a:p>
            <a:r>
              <a:rPr lang="nb-NO" dirty="0" smtClean="0"/>
              <a:t>Det er noen viktige forutsetninger som det er viktig å være klar over for et godt resultat, og en god driftsstrategi er viktig for å få fornøyde brukere</a:t>
            </a:r>
          </a:p>
          <a:p>
            <a:r>
              <a:rPr lang="nb-NO" dirty="0" smtClean="0"/>
              <a:t>I det følgende vil vi omtale ulke prosjektaktiviteter og hovedresultater, samt anbefalinger for et vellykket resultat også i andre bygg</a:t>
            </a:r>
          </a:p>
          <a:p>
            <a:endParaRPr lang="nb-NO" dirty="0"/>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14</a:t>
            </a:fld>
            <a:endParaRPr lang="nb-NO" dirty="0"/>
          </a:p>
        </p:txBody>
      </p:sp>
    </p:spTree>
    <p:extLst>
      <p:ext uri="{BB962C8B-B14F-4D97-AF65-F5344CB8AC3E}">
        <p14:creationId xmlns:p14="http://schemas.microsoft.com/office/powerpoint/2010/main" val="419988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Mange</a:t>
            </a:r>
            <a:r>
              <a:rPr lang="nb-NO" baseline="0" dirty="0" smtClean="0"/>
              <a:t> er skeptiske, mange har dårlige erfaringer, det er flere kritiske punkt. La oss ta tak i disse og se om det fortsatt er grunn til å være skeptisk. Først av alt vil vi peke på det vi alle er klar over, det har skjedd mye i </a:t>
            </a:r>
            <a:r>
              <a:rPr lang="nb-NO" baseline="0" dirty="0" err="1" smtClean="0"/>
              <a:t>byggebransjen</a:t>
            </a:r>
            <a:r>
              <a:rPr lang="nb-NO" baseline="0" dirty="0" smtClean="0"/>
              <a:t> siden sist vi forsøkte dette. Forutsetningene ligger vesentlig bedre til rette for å lykkes. </a:t>
            </a:r>
            <a:endParaRPr lang="nb-NO" dirty="0"/>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2</a:t>
            </a:fld>
            <a:endParaRPr lang="nb-NO" dirty="0"/>
          </a:p>
        </p:txBody>
      </p:sp>
    </p:spTree>
    <p:extLst>
      <p:ext uri="{BB962C8B-B14F-4D97-AF65-F5344CB8AC3E}">
        <p14:creationId xmlns:p14="http://schemas.microsoft.com/office/powerpoint/2010/main" val="170484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3</a:t>
            </a:fld>
            <a:endParaRPr lang="nb-NO" dirty="0"/>
          </a:p>
        </p:txBody>
      </p:sp>
    </p:spTree>
    <p:extLst>
      <p:ext uri="{BB962C8B-B14F-4D97-AF65-F5344CB8AC3E}">
        <p14:creationId xmlns:p14="http://schemas.microsoft.com/office/powerpoint/2010/main" val="422048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4</a:t>
            </a:fld>
            <a:endParaRPr lang="nb-NO" dirty="0"/>
          </a:p>
        </p:txBody>
      </p:sp>
    </p:spTree>
    <p:extLst>
      <p:ext uri="{BB962C8B-B14F-4D97-AF65-F5344CB8AC3E}">
        <p14:creationId xmlns:p14="http://schemas.microsoft.com/office/powerpoint/2010/main" val="238407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a:t>
            </a:r>
            <a:r>
              <a:rPr lang="nb-NO" baseline="0" dirty="0" smtClean="0"/>
              <a:t> er en oversikt over værstatistikken for Oslo de siste 10 årene. Vi ser at det er et begrenset antall dager der temperaturen er under 10 grader, og det er svært sjelden at det er -20 grader, og i alle fall ikke stor sannsynlighet for at det er -20 i flere dager i strekk. Det man også skal ha i bakhodet er at dette ikke er dager der -20 hele dagen men deler av dagen.</a:t>
            </a:r>
            <a:endParaRPr lang="nb-NO" dirty="0"/>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5</a:t>
            </a:fld>
            <a:endParaRPr lang="nb-NO" dirty="0"/>
          </a:p>
        </p:txBody>
      </p:sp>
    </p:spTree>
    <p:extLst>
      <p:ext uri="{BB962C8B-B14F-4D97-AF65-F5344CB8AC3E}">
        <p14:creationId xmlns:p14="http://schemas.microsoft.com/office/powerpoint/2010/main" val="169053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6</a:t>
            </a:fld>
            <a:endParaRPr lang="nb-NO" dirty="0"/>
          </a:p>
        </p:txBody>
      </p:sp>
    </p:spTree>
    <p:extLst>
      <p:ext uri="{BB962C8B-B14F-4D97-AF65-F5344CB8AC3E}">
        <p14:creationId xmlns:p14="http://schemas.microsoft.com/office/powerpoint/2010/main" val="370100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Diagrammet bygger på vel begrunnede</a:t>
            </a:r>
            <a:r>
              <a:rPr lang="nb-NO" baseline="0" dirty="0" smtClean="0"/>
              <a:t> resultater fra Passivhaus-instituttet i Tyskland</a:t>
            </a:r>
          </a:p>
          <a:p>
            <a:r>
              <a:rPr lang="nb-NO" baseline="0" dirty="0" err="1" smtClean="0"/>
              <a:t>Energikostandene</a:t>
            </a:r>
            <a:r>
              <a:rPr lang="nb-NO" baseline="0" dirty="0" smtClean="0"/>
              <a:t> går ned etter hvert som vi isolerer og gjør andre tiltak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Når vi kommer til </a:t>
            </a:r>
            <a:r>
              <a:rPr lang="nb-NO" baseline="0" dirty="0" err="1" smtClean="0"/>
              <a:t>ca</a:t>
            </a:r>
            <a:r>
              <a:rPr lang="nb-NO" baseline="0" dirty="0" smtClean="0"/>
              <a:t> 15 15kWh/(m2), vil det for tyske forhold være punktet der det er mulig å spare installasjonskostnader til oppvarming.</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Detter er </a:t>
            </a:r>
            <a:r>
              <a:rPr lang="nb-NO" baseline="0" dirty="0" err="1" smtClean="0"/>
              <a:t>utgangskpunktet</a:t>
            </a:r>
            <a:r>
              <a:rPr lang="nb-NO" baseline="0" dirty="0" smtClean="0"/>
              <a:t> for forenklingene som GK har gjort for sitt kontorbygg. Men hvordan vil dette være i norske forhold? Vil det fungere hos oss? Vil vi få fornøyde brukere? Hva med de kalde dagene?</a:t>
            </a:r>
            <a:endParaRPr lang="nb-NO" dirty="0" smtClean="0"/>
          </a:p>
          <a:p>
            <a:r>
              <a:rPr lang="nb-NO" dirty="0" smtClean="0"/>
              <a:t>10 w/m</a:t>
            </a:r>
            <a:r>
              <a:rPr lang="nb-NO" baseline="30000" dirty="0" smtClean="0"/>
              <a:t>2 </a:t>
            </a:r>
            <a:r>
              <a:rPr lang="nb-NO" baseline="0" dirty="0" smtClean="0"/>
              <a:t>tilsvarer 15kWh/(m2)</a:t>
            </a:r>
            <a:endParaRPr lang="nb-NO" dirty="0"/>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7</a:t>
            </a:fld>
            <a:endParaRPr lang="nb-NO" dirty="0"/>
          </a:p>
        </p:txBody>
      </p:sp>
    </p:spTree>
    <p:extLst>
      <p:ext uri="{BB962C8B-B14F-4D97-AF65-F5344CB8AC3E}">
        <p14:creationId xmlns:p14="http://schemas.microsoft.com/office/powerpoint/2010/main" val="63990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8</a:t>
            </a:fld>
            <a:endParaRPr lang="nb-NO" dirty="0"/>
          </a:p>
        </p:txBody>
      </p:sp>
    </p:spTree>
    <p:extLst>
      <p:ext uri="{BB962C8B-B14F-4D97-AF65-F5344CB8AC3E}">
        <p14:creationId xmlns:p14="http://schemas.microsoft.com/office/powerpoint/2010/main" val="330572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CA2661B-6323-413B-8910-E3C5229A9D65}" type="slidenum">
              <a:rPr lang="nb-NO" smtClean="0"/>
              <a:pPr/>
              <a:t>9</a:t>
            </a:fld>
            <a:endParaRPr lang="nb-NO" dirty="0"/>
          </a:p>
        </p:txBody>
      </p:sp>
    </p:spTree>
    <p:extLst>
      <p:ext uri="{BB962C8B-B14F-4D97-AF65-F5344CB8AC3E}">
        <p14:creationId xmlns:p14="http://schemas.microsoft.com/office/powerpoint/2010/main" val="185922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front">
    <p:spTree>
      <p:nvGrpSpPr>
        <p:cNvPr id="1" name=""/>
        <p:cNvGrpSpPr/>
        <p:nvPr/>
      </p:nvGrpSpPr>
      <p:grpSpPr>
        <a:xfrm>
          <a:off x="0" y="0"/>
          <a:ext cx="0" cy="0"/>
          <a:chOff x="0" y="0"/>
          <a:chExt cx="0" cy="0"/>
        </a:xfrm>
      </p:grpSpPr>
      <p:sp>
        <p:nvSpPr>
          <p:cNvPr id="28" name="Text Placeholder 2"/>
          <p:cNvSpPr>
            <a:spLocks noGrp="1"/>
          </p:cNvSpPr>
          <p:nvPr>
            <p:ph type="body" idx="13" hasCustomPrompt="1"/>
          </p:nvPr>
        </p:nvSpPr>
        <p:spPr>
          <a:xfrm>
            <a:off x="360000" y="1559072"/>
            <a:ext cx="3286148" cy="288000"/>
          </a:xfrm>
        </p:spPr>
        <p:txBody>
          <a:bodyPr wrap="square" lIns="0" bIns="0" anchor="b" anchorCtr="0">
            <a:noAutofit/>
          </a:bodyPr>
          <a:lstStyle>
            <a:lvl1pPr marL="0" indent="0">
              <a:buNone/>
              <a:defRPr sz="16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smtClean="0"/>
              <a:t>Click to </a:t>
            </a:r>
            <a:r>
              <a:rPr lang="nb-NO" noProof="0" dirty="0" err="1" smtClean="0"/>
              <a:t>insert</a:t>
            </a:r>
            <a:r>
              <a:rPr lang="nb-NO" noProof="0" dirty="0" smtClean="0"/>
              <a:t> </a:t>
            </a:r>
            <a:r>
              <a:rPr lang="nb-NO" noProof="0" dirty="0" err="1" smtClean="0"/>
              <a:t>text</a:t>
            </a:r>
            <a:endParaRPr lang="nb-NO" noProof="0" dirty="0" smtClean="0"/>
          </a:p>
        </p:txBody>
      </p:sp>
      <p:sp>
        <p:nvSpPr>
          <p:cNvPr id="23" name="Slide Number Placeholder 22"/>
          <p:cNvSpPr>
            <a:spLocks noGrp="1"/>
          </p:cNvSpPr>
          <p:nvPr>
            <p:ph type="sldNum" sz="quarter" idx="18"/>
          </p:nvPr>
        </p:nvSpPr>
        <p:spPr/>
        <p:txBody>
          <a:bodyPr/>
          <a:lstStyle/>
          <a:p>
            <a:fld id="{17A9B3F3-0CDD-4032-910D-70E772557002}" type="slidenum">
              <a:rPr lang="nb-NO" noProof="0" smtClean="0"/>
              <a:pPr/>
              <a:t>‹#›</a:t>
            </a:fld>
            <a:endParaRPr lang="nb-NO" noProof="0" dirty="0"/>
          </a:p>
        </p:txBody>
      </p:sp>
      <p:sp>
        <p:nvSpPr>
          <p:cNvPr id="9" name="Text Placeholder 8"/>
          <p:cNvSpPr>
            <a:spLocks noGrp="1"/>
          </p:cNvSpPr>
          <p:nvPr>
            <p:ph type="body" sz="quarter" idx="19" hasCustomPrompt="1"/>
          </p:nvPr>
        </p:nvSpPr>
        <p:spPr>
          <a:xfrm>
            <a:off x="360000" y="2708920"/>
            <a:ext cx="8443101" cy="2808312"/>
          </a:xfrm>
        </p:spPr>
        <p:txBody>
          <a:bodyPr lIns="0" tIns="0" rIns="0" bIns="0">
            <a:noAutofit/>
          </a:bodyPr>
          <a:lstStyle>
            <a:lvl1pPr>
              <a:buFont typeface="Arial" pitchFamily="34" charset="0"/>
              <a:buNone/>
              <a:defRPr sz="18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nb-NO" dirty="0"/>
          </a:p>
        </p:txBody>
      </p:sp>
      <p:sp>
        <p:nvSpPr>
          <p:cNvPr id="11" name="Text Placeholder 2"/>
          <p:cNvSpPr>
            <a:spLocks noGrp="1"/>
          </p:cNvSpPr>
          <p:nvPr>
            <p:ph type="body" idx="20" hasCustomPrompt="1"/>
          </p:nvPr>
        </p:nvSpPr>
        <p:spPr>
          <a:xfrm>
            <a:off x="342000" y="1908000"/>
            <a:ext cx="8460000" cy="553998"/>
          </a:xfrm>
        </p:spPr>
        <p:txBody>
          <a:bodyPr wrap="square" lIns="0" tIns="0" rIns="0" bIns="0" numCol="1" spcCol="0" anchor="t" anchorCtr="0">
            <a:noAutofit/>
          </a:bodyPr>
          <a:lstStyle>
            <a:lvl1pPr marL="0" indent="0">
              <a:buNone/>
              <a:defRPr sz="3600" spc="0" baseline="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smtClean="0"/>
              <a:t>Click to </a:t>
            </a:r>
            <a:r>
              <a:rPr lang="nb-NO" noProof="0" dirty="0" err="1" smtClean="0"/>
              <a:t>insert</a:t>
            </a:r>
            <a:r>
              <a:rPr lang="nb-NO" noProof="0" dirty="0" smtClean="0"/>
              <a:t> </a:t>
            </a:r>
            <a:r>
              <a:rPr lang="nb-NO" noProof="0" dirty="0" err="1" smtClean="0"/>
              <a:t>text</a:t>
            </a:r>
            <a:endParaRPr lang="nb-NO"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Vertical Graph ">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57158" y="1916832"/>
            <a:ext cx="8429683" cy="4104456"/>
          </a:xfrm>
        </p:spPr>
        <p:txBody>
          <a:bodyPr lIns="0">
            <a:noAutofit/>
          </a:bodyPr>
          <a:lstStyle>
            <a:lvl1pPr>
              <a:buClr>
                <a:schemeClr val="accent2"/>
              </a:buClr>
              <a:buFont typeface="Arial" pitchFamily="34" charset="0"/>
              <a:buChar char="•"/>
              <a:defRPr sz="1800" i="0">
                <a:solidFill>
                  <a:schemeClr val="accent3"/>
                </a:solidFill>
              </a:defRPr>
            </a:lvl1pPr>
            <a:lvl2pPr>
              <a:buClr>
                <a:schemeClr val="accent2"/>
              </a:buClr>
              <a:buFont typeface="Arial" pitchFamily="34" charset="0"/>
              <a:buChar char="•"/>
              <a:defRPr sz="1800" i="0">
                <a:solidFill>
                  <a:schemeClr val="accent3"/>
                </a:solidFill>
              </a:defRPr>
            </a:lvl2pPr>
            <a:lvl3pPr>
              <a:buClr>
                <a:schemeClr val="accent2"/>
              </a:buClr>
              <a:buFont typeface="Arial" pitchFamily="34" charset="0"/>
              <a:buChar char="•"/>
              <a:defRPr sz="1800" i="0">
                <a:solidFill>
                  <a:schemeClr val="accent3"/>
                </a:solidFill>
              </a:defRPr>
            </a:lvl3pPr>
            <a:lvl4pPr>
              <a:buClr>
                <a:schemeClr val="accent2"/>
              </a:buClr>
              <a:buFont typeface="Arial" pitchFamily="34" charset="0"/>
              <a:buChar char="•"/>
              <a:defRPr sz="1800" i="0">
                <a:solidFill>
                  <a:schemeClr val="accent3"/>
                </a:solidFill>
              </a:defRPr>
            </a:lvl4pPr>
            <a:lvl5pPr>
              <a:buClr>
                <a:schemeClr val="accent2"/>
              </a:buClr>
              <a:buFont typeface="Arial" pitchFamily="34" charset="0"/>
              <a:buChar char="•"/>
              <a:defRPr sz="1800" i="0">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10" name="Slide Number Placeholder 9"/>
          <p:cNvSpPr>
            <a:spLocks noGrp="1"/>
          </p:cNvSpPr>
          <p:nvPr>
            <p:ph type="sldNum" sz="quarter" idx="21"/>
          </p:nvPr>
        </p:nvSpPr>
        <p:spPr/>
        <p:txBody>
          <a:bodyPr/>
          <a:lstStyle/>
          <a:p>
            <a:fld id="{17A9B3F3-0CDD-4032-910D-70E772557002}" type="slidenum">
              <a:rPr lang="nb-NO" noProof="0" smtClean="0"/>
              <a:pPr/>
              <a:t>‹#›</a:t>
            </a:fld>
            <a:endParaRPr lang="nb-NO" noProof="0" dirty="0"/>
          </a:p>
        </p:txBody>
      </p:sp>
      <p:sp>
        <p:nvSpPr>
          <p:cNvPr id="6" name="Text Placeholder 2"/>
          <p:cNvSpPr>
            <a:spLocks noGrp="1"/>
          </p:cNvSpPr>
          <p:nvPr>
            <p:ph type="body" idx="22" hasCustomPrompt="1"/>
          </p:nvPr>
        </p:nvSpPr>
        <p:spPr>
          <a:xfrm>
            <a:off x="357158" y="1142984"/>
            <a:ext cx="8429684" cy="642942"/>
          </a:xfrm>
        </p:spPr>
        <p:txBody>
          <a:bodyPr wrap="square" lIns="0" tIns="46800" anchor="t" anchorCtr="0">
            <a:noAutofit/>
          </a:bodyPr>
          <a:lstStyle>
            <a:lvl1pPr marL="0" indent="0">
              <a:buNone/>
              <a:defRPr sz="2800" b="0">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smtClean="0"/>
              <a:t>Click to insert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 Vertical">
    <p:spTree>
      <p:nvGrpSpPr>
        <p:cNvPr id="1" name=""/>
        <p:cNvGrpSpPr/>
        <p:nvPr/>
      </p:nvGrpSpPr>
      <p:grpSpPr>
        <a:xfrm>
          <a:off x="0" y="0"/>
          <a:ext cx="0" cy="0"/>
          <a:chOff x="0" y="0"/>
          <a:chExt cx="0" cy="0"/>
        </a:xfrm>
      </p:grpSpPr>
      <p:sp>
        <p:nvSpPr>
          <p:cNvPr id="12" name="Text Placeholder 2"/>
          <p:cNvSpPr>
            <a:spLocks noGrp="1"/>
          </p:cNvSpPr>
          <p:nvPr>
            <p:ph type="body" idx="14" hasCustomPrompt="1"/>
          </p:nvPr>
        </p:nvSpPr>
        <p:spPr>
          <a:xfrm>
            <a:off x="357158" y="1142984"/>
            <a:ext cx="8429684" cy="642942"/>
          </a:xfrm>
        </p:spPr>
        <p:txBody>
          <a:bodyPr wrap="square" lIns="0" tIns="46800" anchor="t" anchorCtr="0">
            <a:noAutofit/>
          </a:bodyPr>
          <a:lstStyle>
            <a:lvl1pPr marL="0" indent="0">
              <a:buNone/>
              <a:defRPr sz="2800" b="0">
                <a:solidFill>
                  <a:srgbClr val="00447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smtClean="0"/>
              <a:t>Click to insert text</a:t>
            </a:r>
          </a:p>
        </p:txBody>
      </p:sp>
      <p:sp>
        <p:nvSpPr>
          <p:cNvPr id="10" name="Slide Number Placeholder 9"/>
          <p:cNvSpPr>
            <a:spLocks noGrp="1"/>
          </p:cNvSpPr>
          <p:nvPr>
            <p:ph type="sldNum" sz="quarter" idx="21"/>
          </p:nvPr>
        </p:nvSpPr>
        <p:spPr/>
        <p:txBody>
          <a:bodyPr/>
          <a:lstStyle/>
          <a:p>
            <a:fld id="{17A9B3F3-0CDD-4032-910D-70E772557002}" type="slidenum">
              <a:rPr lang="nb-NO" noProof="0" smtClean="0"/>
              <a:pPr/>
              <a:t>‹#›</a:t>
            </a:fld>
            <a:endParaRPr lang="nb-NO" noProof="0" dirty="0"/>
          </a:p>
        </p:txBody>
      </p:sp>
      <p:sp>
        <p:nvSpPr>
          <p:cNvPr id="6" name="Text Placeholder 8"/>
          <p:cNvSpPr>
            <a:spLocks noGrp="1"/>
          </p:cNvSpPr>
          <p:nvPr>
            <p:ph type="body" sz="quarter" idx="22" hasCustomPrompt="1"/>
          </p:nvPr>
        </p:nvSpPr>
        <p:spPr>
          <a:xfrm>
            <a:off x="356400" y="1916832"/>
            <a:ext cx="8431200" cy="4104456"/>
          </a:xfrm>
        </p:spPr>
        <p:txBody>
          <a:bodyPr lIns="0"/>
          <a:lstStyle>
            <a:lvl1pPr>
              <a:buFont typeface="Arial" pitchFamily="34" charset="0"/>
              <a:buNone/>
              <a:defRPr>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icture Comment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357158" y="785794"/>
            <a:ext cx="4071966" cy="3857652"/>
          </a:xfrm>
        </p:spPr>
        <p:txBody>
          <a:bodyPr/>
          <a:lstStyle/>
          <a:p>
            <a:r>
              <a:rPr lang="en-US" noProof="0" smtClean="0"/>
              <a:t>Click icon to add picture</a:t>
            </a:r>
            <a:endParaRPr lang="nb-NO" noProof="0" dirty="0"/>
          </a:p>
        </p:txBody>
      </p:sp>
      <p:sp>
        <p:nvSpPr>
          <p:cNvPr id="17" name="Picture Placeholder 13"/>
          <p:cNvSpPr>
            <a:spLocks noGrp="1"/>
          </p:cNvSpPr>
          <p:nvPr>
            <p:ph type="pic" sz="quarter" idx="17"/>
          </p:nvPr>
        </p:nvSpPr>
        <p:spPr>
          <a:xfrm>
            <a:off x="4714876" y="785794"/>
            <a:ext cx="4071966" cy="3857652"/>
          </a:xfrm>
        </p:spPr>
        <p:txBody>
          <a:bodyPr/>
          <a:lstStyle/>
          <a:p>
            <a:r>
              <a:rPr lang="en-US" noProof="0" smtClean="0"/>
              <a:t>Click icon to add picture</a:t>
            </a:r>
            <a:endParaRPr lang="nb-NO" noProof="0" dirty="0"/>
          </a:p>
        </p:txBody>
      </p:sp>
      <p:sp>
        <p:nvSpPr>
          <p:cNvPr id="12" name="Slide Number Placeholder 11"/>
          <p:cNvSpPr>
            <a:spLocks noGrp="1"/>
          </p:cNvSpPr>
          <p:nvPr>
            <p:ph type="sldNum" sz="quarter" idx="23"/>
          </p:nvPr>
        </p:nvSpPr>
        <p:spPr/>
        <p:txBody>
          <a:bodyPr/>
          <a:lstStyle/>
          <a:p>
            <a:fld id="{17A9B3F3-0CDD-4032-910D-70E772557002}" type="slidenum">
              <a:rPr lang="nb-NO" noProof="0" smtClean="0"/>
              <a:pPr/>
              <a:t>‹#›</a:t>
            </a:fld>
            <a:endParaRPr lang="nb-NO" noProof="0" dirty="0"/>
          </a:p>
        </p:txBody>
      </p:sp>
      <p:sp>
        <p:nvSpPr>
          <p:cNvPr id="8" name="Text Placeholder 8"/>
          <p:cNvSpPr>
            <a:spLocks noGrp="1"/>
          </p:cNvSpPr>
          <p:nvPr>
            <p:ph type="body" sz="quarter" idx="22" hasCustomPrompt="1"/>
          </p:nvPr>
        </p:nvSpPr>
        <p:spPr>
          <a:xfrm>
            <a:off x="356400" y="4797152"/>
            <a:ext cx="4071584" cy="1224136"/>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
        <p:nvSpPr>
          <p:cNvPr id="11" name="Text Placeholder 8"/>
          <p:cNvSpPr>
            <a:spLocks noGrp="1"/>
          </p:cNvSpPr>
          <p:nvPr>
            <p:ph type="body" sz="quarter" idx="24" hasCustomPrompt="1"/>
          </p:nvPr>
        </p:nvSpPr>
        <p:spPr>
          <a:xfrm>
            <a:off x="4716016" y="4797152"/>
            <a:ext cx="4071584" cy="1224136"/>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tur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A9B3F3-0CDD-4032-910D-70E772557002}" type="slidenum">
              <a:rPr lang="nb-NO" noProof="0" smtClean="0"/>
              <a:pPr/>
              <a:t>‹#›</a:t>
            </a:fld>
            <a:endParaRPr lang="nb-NO" noProof="0" dirty="0"/>
          </a:p>
        </p:txBody>
      </p:sp>
      <p:sp>
        <p:nvSpPr>
          <p:cNvPr id="14" name="Picture Placeholder 13"/>
          <p:cNvSpPr>
            <a:spLocks noGrp="1"/>
          </p:cNvSpPr>
          <p:nvPr>
            <p:ph type="pic" sz="quarter" idx="16"/>
          </p:nvPr>
        </p:nvSpPr>
        <p:spPr>
          <a:xfrm>
            <a:off x="357159" y="785794"/>
            <a:ext cx="4071966" cy="4286280"/>
          </a:xfrm>
        </p:spPr>
        <p:txBody>
          <a:bodyPr/>
          <a:lstStyle/>
          <a:p>
            <a:r>
              <a:rPr lang="en-US" noProof="0" smtClean="0"/>
              <a:t>Click icon to add picture</a:t>
            </a:r>
            <a:endParaRPr lang="nb-NO" noProof="0" dirty="0"/>
          </a:p>
        </p:txBody>
      </p:sp>
      <p:sp>
        <p:nvSpPr>
          <p:cNvPr id="11" name="Text Placeholder 2"/>
          <p:cNvSpPr>
            <a:spLocks noGrp="1"/>
          </p:cNvSpPr>
          <p:nvPr>
            <p:ph type="body" idx="20" hasCustomPrompt="1"/>
          </p:nvPr>
        </p:nvSpPr>
        <p:spPr>
          <a:xfrm>
            <a:off x="4714876" y="764704"/>
            <a:ext cx="4071966" cy="1071570"/>
          </a:xfrm>
        </p:spPr>
        <p:txBody>
          <a:bodyPr wrap="square" lIns="0" tIns="46800" anchor="t" anchorCtr="0">
            <a:noAutofit/>
          </a:bodyPr>
          <a:lstStyle>
            <a:lvl1pPr marL="0" indent="0">
              <a:buNone/>
              <a:defRPr sz="2800" b="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smtClean="0"/>
              <a:t>Click to </a:t>
            </a:r>
            <a:r>
              <a:rPr lang="nb-NO" noProof="0" dirty="0" err="1" smtClean="0"/>
              <a:t>insert</a:t>
            </a:r>
            <a:r>
              <a:rPr lang="nb-NO" noProof="0" dirty="0" smtClean="0"/>
              <a:t> </a:t>
            </a:r>
            <a:r>
              <a:rPr lang="nb-NO" noProof="0" dirty="0" err="1" smtClean="0"/>
              <a:t>text</a:t>
            </a:r>
            <a:endParaRPr lang="nb-NO" noProof="0" dirty="0" smtClean="0"/>
          </a:p>
        </p:txBody>
      </p:sp>
      <p:sp>
        <p:nvSpPr>
          <p:cNvPr id="15" name="Text Placeholder 14"/>
          <p:cNvSpPr>
            <a:spLocks noGrp="1"/>
          </p:cNvSpPr>
          <p:nvPr>
            <p:ph type="body" sz="quarter" idx="22"/>
          </p:nvPr>
        </p:nvSpPr>
        <p:spPr>
          <a:xfrm>
            <a:off x="4716462" y="1988840"/>
            <a:ext cx="4071600" cy="30963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8" name="Text Placeholder 8"/>
          <p:cNvSpPr>
            <a:spLocks noGrp="1"/>
          </p:cNvSpPr>
          <p:nvPr>
            <p:ph type="body" sz="quarter" idx="23" hasCustomPrompt="1"/>
          </p:nvPr>
        </p:nvSpPr>
        <p:spPr>
          <a:xfrm>
            <a:off x="356400" y="5229200"/>
            <a:ext cx="4071584" cy="792088"/>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Picture and Text">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4716016" y="764704"/>
            <a:ext cx="4071966" cy="4286280"/>
          </a:xfrm>
        </p:spPr>
        <p:txBody>
          <a:bodyPr/>
          <a:lstStyle/>
          <a:p>
            <a:r>
              <a:rPr lang="en-US" noProof="0" smtClean="0"/>
              <a:t>Click icon to add picture</a:t>
            </a:r>
            <a:endParaRPr lang="nb-NO" noProof="0" dirty="0"/>
          </a:p>
        </p:txBody>
      </p:sp>
      <p:sp>
        <p:nvSpPr>
          <p:cNvPr id="5" name="Slide Number Placeholder 4"/>
          <p:cNvSpPr>
            <a:spLocks noGrp="1"/>
          </p:cNvSpPr>
          <p:nvPr>
            <p:ph type="sldNum" sz="quarter" idx="12"/>
          </p:nvPr>
        </p:nvSpPr>
        <p:spPr/>
        <p:txBody>
          <a:bodyPr/>
          <a:lstStyle/>
          <a:p>
            <a:fld id="{17A9B3F3-0CDD-4032-910D-70E772557002}" type="slidenum">
              <a:rPr lang="nb-NO" noProof="0" smtClean="0"/>
              <a:pPr/>
              <a:t>‹#›</a:t>
            </a:fld>
            <a:endParaRPr lang="nb-NO" noProof="0" dirty="0"/>
          </a:p>
        </p:txBody>
      </p:sp>
      <p:sp>
        <p:nvSpPr>
          <p:cNvPr id="11" name="Text Placeholder 2"/>
          <p:cNvSpPr>
            <a:spLocks noGrp="1"/>
          </p:cNvSpPr>
          <p:nvPr>
            <p:ph type="body" idx="20" hasCustomPrompt="1"/>
          </p:nvPr>
        </p:nvSpPr>
        <p:spPr>
          <a:xfrm>
            <a:off x="356018" y="764704"/>
            <a:ext cx="4071966" cy="1071570"/>
          </a:xfrm>
        </p:spPr>
        <p:txBody>
          <a:bodyPr wrap="square" lIns="0" tIns="46800" anchor="t" anchorCtr="0">
            <a:noAutofit/>
          </a:bodyPr>
          <a:lstStyle>
            <a:lvl1pPr marL="0" indent="0">
              <a:buNone/>
              <a:defRPr sz="2800" b="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err="1" smtClean="0"/>
              <a:t>Click</a:t>
            </a:r>
            <a:r>
              <a:rPr lang="nb-NO" noProof="0" dirty="0" smtClean="0"/>
              <a:t> to </a:t>
            </a:r>
            <a:r>
              <a:rPr lang="nb-NO" noProof="0" dirty="0" err="1" smtClean="0"/>
              <a:t>insert</a:t>
            </a:r>
            <a:r>
              <a:rPr lang="nb-NO" noProof="0" dirty="0" smtClean="0"/>
              <a:t> </a:t>
            </a:r>
            <a:r>
              <a:rPr lang="nb-NO" noProof="0" dirty="0" err="1" smtClean="0"/>
              <a:t>text</a:t>
            </a:r>
            <a:endParaRPr lang="nb-NO" noProof="0" dirty="0" smtClean="0"/>
          </a:p>
        </p:txBody>
      </p:sp>
      <p:sp>
        <p:nvSpPr>
          <p:cNvPr id="8" name="Text Placeholder 14"/>
          <p:cNvSpPr>
            <a:spLocks noGrp="1"/>
          </p:cNvSpPr>
          <p:nvPr>
            <p:ph type="body" sz="quarter" idx="23"/>
          </p:nvPr>
        </p:nvSpPr>
        <p:spPr>
          <a:xfrm>
            <a:off x="356384" y="1988840"/>
            <a:ext cx="4071600" cy="30963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9" name="Text Placeholder 8"/>
          <p:cNvSpPr>
            <a:spLocks noGrp="1"/>
          </p:cNvSpPr>
          <p:nvPr>
            <p:ph type="body" sz="quarter" idx="24" hasCustomPrompt="1"/>
          </p:nvPr>
        </p:nvSpPr>
        <p:spPr>
          <a:xfrm>
            <a:off x="4716016" y="5229200"/>
            <a:ext cx="4071584" cy="792088"/>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A9B3F3-0CDD-4032-910D-70E772557002}" type="slidenum">
              <a:rPr lang="nb-NO" noProof="0" smtClean="0"/>
              <a:pPr/>
              <a:t>‹#›</a:t>
            </a:fld>
            <a:endParaRPr lang="nb-NO" noProof="0" dirty="0"/>
          </a:p>
        </p:txBody>
      </p:sp>
      <p:sp>
        <p:nvSpPr>
          <p:cNvPr id="14" name="Picture Placeholder 13"/>
          <p:cNvSpPr>
            <a:spLocks noGrp="1"/>
          </p:cNvSpPr>
          <p:nvPr>
            <p:ph type="pic" sz="quarter" idx="16"/>
          </p:nvPr>
        </p:nvSpPr>
        <p:spPr>
          <a:xfrm>
            <a:off x="357158" y="1580199"/>
            <a:ext cx="2714644" cy="2420305"/>
          </a:xfrm>
        </p:spPr>
        <p:txBody>
          <a:bodyPr/>
          <a:lstStyle/>
          <a:p>
            <a:r>
              <a:rPr lang="en-US" noProof="0" smtClean="0"/>
              <a:t>Click icon to add picture</a:t>
            </a:r>
            <a:endParaRPr lang="nb-NO" noProof="0" dirty="0"/>
          </a:p>
        </p:txBody>
      </p:sp>
      <p:sp>
        <p:nvSpPr>
          <p:cNvPr id="10" name="Picture Placeholder 13"/>
          <p:cNvSpPr>
            <a:spLocks noGrp="1"/>
          </p:cNvSpPr>
          <p:nvPr>
            <p:ph type="pic" sz="quarter" idx="20"/>
          </p:nvPr>
        </p:nvSpPr>
        <p:spPr>
          <a:xfrm>
            <a:off x="6072198" y="1580178"/>
            <a:ext cx="2714617" cy="2420326"/>
          </a:xfrm>
        </p:spPr>
        <p:txBody>
          <a:bodyPr/>
          <a:lstStyle/>
          <a:p>
            <a:r>
              <a:rPr lang="en-US" noProof="0" smtClean="0"/>
              <a:t>Click icon to add picture</a:t>
            </a:r>
            <a:endParaRPr lang="nb-NO" noProof="0" dirty="0"/>
          </a:p>
        </p:txBody>
      </p:sp>
      <p:sp>
        <p:nvSpPr>
          <p:cNvPr id="15" name="Text Placeholder 2"/>
          <p:cNvSpPr>
            <a:spLocks noGrp="1"/>
          </p:cNvSpPr>
          <p:nvPr>
            <p:ph type="body" idx="23" hasCustomPrompt="1"/>
          </p:nvPr>
        </p:nvSpPr>
        <p:spPr>
          <a:xfrm>
            <a:off x="357158" y="428604"/>
            <a:ext cx="8429684" cy="1000132"/>
          </a:xfrm>
        </p:spPr>
        <p:txBody>
          <a:bodyPr wrap="square" lIns="0" tIns="46800" anchor="t" anchorCtr="0">
            <a:noAutofit/>
          </a:bodyPr>
          <a:lstStyle>
            <a:lvl1pPr marL="0" indent="0">
              <a:buNone/>
              <a:defRPr sz="2800" b="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smtClean="0"/>
              <a:t>Click to insert text</a:t>
            </a:r>
          </a:p>
        </p:txBody>
      </p:sp>
      <p:sp>
        <p:nvSpPr>
          <p:cNvPr id="24" name="Picture Placeholder 13"/>
          <p:cNvSpPr>
            <a:spLocks noGrp="1"/>
          </p:cNvSpPr>
          <p:nvPr>
            <p:ph type="pic" sz="quarter" idx="25"/>
          </p:nvPr>
        </p:nvSpPr>
        <p:spPr>
          <a:xfrm>
            <a:off x="3214678" y="1571612"/>
            <a:ext cx="2714644" cy="2433452"/>
          </a:xfrm>
        </p:spPr>
        <p:txBody>
          <a:bodyPr/>
          <a:lstStyle/>
          <a:p>
            <a:r>
              <a:rPr lang="en-US" noProof="0" smtClean="0"/>
              <a:t>Click icon to add picture</a:t>
            </a:r>
            <a:endParaRPr lang="nb-NO" noProof="0" dirty="0"/>
          </a:p>
        </p:txBody>
      </p:sp>
      <p:sp>
        <p:nvSpPr>
          <p:cNvPr id="12" name="Text Placeholder 8"/>
          <p:cNvSpPr>
            <a:spLocks noGrp="1"/>
          </p:cNvSpPr>
          <p:nvPr>
            <p:ph type="body" sz="quarter" idx="28" hasCustomPrompt="1"/>
          </p:nvPr>
        </p:nvSpPr>
        <p:spPr>
          <a:xfrm>
            <a:off x="356400" y="4149080"/>
            <a:ext cx="2703432" cy="1922400"/>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
        <p:nvSpPr>
          <p:cNvPr id="13" name="Text Placeholder 8"/>
          <p:cNvSpPr>
            <a:spLocks noGrp="1"/>
          </p:cNvSpPr>
          <p:nvPr>
            <p:ph type="body" sz="quarter" idx="29" hasCustomPrompt="1"/>
          </p:nvPr>
        </p:nvSpPr>
        <p:spPr>
          <a:xfrm>
            <a:off x="3214800" y="4149080"/>
            <a:ext cx="2703432" cy="1922400"/>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
        <p:nvSpPr>
          <p:cNvPr id="17" name="Text Placeholder 8"/>
          <p:cNvSpPr>
            <a:spLocks noGrp="1"/>
          </p:cNvSpPr>
          <p:nvPr>
            <p:ph type="body" sz="quarter" idx="30" hasCustomPrompt="1"/>
          </p:nvPr>
        </p:nvSpPr>
        <p:spPr>
          <a:xfrm>
            <a:off x="6084168" y="4149080"/>
            <a:ext cx="2703432" cy="1922400"/>
          </a:xfrm>
        </p:spPr>
        <p:txBody>
          <a:bodyPr lIns="0">
            <a:normAutofit/>
          </a:bodyPr>
          <a:lstStyle>
            <a:lvl1pPr>
              <a:buFont typeface="Arial" pitchFamily="34" charset="0"/>
              <a:buNone/>
              <a:defRPr sz="1400">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dirty="0" smtClean="0"/>
              <a:t>Click to insert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TEF Logo">
    <p:spTree>
      <p:nvGrpSpPr>
        <p:cNvPr id="1" name=""/>
        <p:cNvGrpSpPr/>
        <p:nvPr/>
      </p:nvGrpSpPr>
      <p:grpSpPr>
        <a:xfrm>
          <a:off x="0" y="0"/>
          <a:ext cx="0" cy="0"/>
          <a:chOff x="0" y="0"/>
          <a:chExt cx="0" cy="0"/>
        </a:xfrm>
      </p:grpSpPr>
      <p:pic>
        <p:nvPicPr>
          <p:cNvPr id="6" name="Picture 5" descr="SINTEFLogo_blå_metafil.emf"/>
          <p:cNvPicPr>
            <a:picLocks noChangeAspect="1"/>
          </p:cNvPicPr>
          <p:nvPr userDrawn="1"/>
        </p:nvPicPr>
        <p:blipFill>
          <a:blip r:embed="rId2" cstate="print"/>
          <a:stretch>
            <a:fillRect/>
          </a:stretch>
        </p:blipFill>
        <p:spPr>
          <a:xfrm>
            <a:off x="1357290" y="2089579"/>
            <a:ext cx="6072230" cy="1267983"/>
          </a:xfrm>
          <a:prstGeom prst="rect">
            <a:avLst/>
          </a:prstGeom>
        </p:spPr>
      </p:pic>
      <p:sp>
        <p:nvSpPr>
          <p:cNvPr id="7" name="TextBox 6"/>
          <p:cNvSpPr txBox="1"/>
          <p:nvPr userDrawn="1"/>
        </p:nvSpPr>
        <p:spPr>
          <a:xfrm>
            <a:off x="1214414" y="3578370"/>
            <a:ext cx="7072362" cy="738664"/>
          </a:xfrm>
          <a:prstGeom prst="rect">
            <a:avLst/>
          </a:prstGeom>
          <a:noFill/>
        </p:spPr>
        <p:txBody>
          <a:bodyPr wrap="square" rtlCol="0">
            <a:spAutoFit/>
          </a:bodyPr>
          <a:lstStyle/>
          <a:p>
            <a:r>
              <a:rPr lang="nb-NO" sz="4100" noProof="0" dirty="0" smtClean="0">
                <a:solidFill>
                  <a:srgbClr val="00447C"/>
                </a:solidFill>
              </a:rPr>
              <a:t>Teknologi for et bedre samfunn</a:t>
            </a:r>
            <a:endParaRPr lang="nb-NO" sz="4100" noProof="0" dirty="0">
              <a:solidFill>
                <a:srgbClr val="00447C"/>
              </a:solidFill>
            </a:endParaRPr>
          </a:p>
        </p:txBody>
      </p:sp>
      <p:sp>
        <p:nvSpPr>
          <p:cNvPr id="11" name="Slide Number Placeholder 10"/>
          <p:cNvSpPr>
            <a:spLocks noGrp="1"/>
          </p:cNvSpPr>
          <p:nvPr>
            <p:ph type="sldNum" sz="quarter" idx="11"/>
          </p:nvPr>
        </p:nvSpPr>
        <p:spPr/>
        <p:txBody>
          <a:bodyPr/>
          <a:lstStyle/>
          <a:p>
            <a:fld id="{17A9B3F3-0CDD-4032-910D-70E772557002}" type="slidenum">
              <a:rPr lang="nb-NO" noProof="0" smtClean="0"/>
              <a:pPr/>
              <a:t>‹#›</a:t>
            </a:fld>
            <a:endParaRPr lang="nb-NO"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Picture and Text">
    <p:bg>
      <p:bgPr>
        <a:solidFill>
          <a:srgbClr val="140F06"/>
        </a:solidFill>
        <a:effectLst/>
      </p:bgPr>
    </p:bg>
    <p:spTree>
      <p:nvGrpSpPr>
        <p:cNvPr id="1" name=""/>
        <p:cNvGrpSpPr/>
        <p:nvPr/>
      </p:nvGrpSpPr>
      <p:grpSpPr>
        <a:xfrm>
          <a:off x="0" y="0"/>
          <a:ext cx="0" cy="0"/>
          <a:chOff x="0" y="0"/>
          <a:chExt cx="0" cy="0"/>
        </a:xfrm>
      </p:grpSpPr>
      <p:sp>
        <p:nvSpPr>
          <p:cNvPr id="10" name="Rectangle 9"/>
          <p:cNvSpPr/>
          <p:nvPr userDrawn="1"/>
        </p:nvSpPr>
        <p:spPr>
          <a:xfrm>
            <a:off x="0" y="6093296"/>
            <a:ext cx="9144000" cy="764704"/>
          </a:xfrm>
          <a:prstGeom prst="rect">
            <a:avLst/>
          </a:prstGeom>
          <a:solidFill>
            <a:srgbClr val="140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12" name="Picture 11" descr="SINTEFLogo_hvit_metafil.emf"/>
          <p:cNvPicPr>
            <a:picLocks noChangeAspect="1"/>
          </p:cNvPicPr>
          <p:nvPr userDrawn="1"/>
        </p:nvPicPr>
        <p:blipFill>
          <a:blip r:embed="rId2" cstate="print"/>
          <a:stretch>
            <a:fillRect/>
          </a:stretch>
        </p:blipFill>
        <p:spPr>
          <a:xfrm>
            <a:off x="357158" y="6390000"/>
            <a:ext cx="1357200" cy="283322"/>
          </a:xfrm>
          <a:prstGeom prst="rect">
            <a:avLst/>
          </a:prstGeom>
        </p:spPr>
      </p:pic>
      <p:sp>
        <p:nvSpPr>
          <p:cNvPr id="13" name="Media Placeholder 12"/>
          <p:cNvSpPr>
            <a:spLocks noGrp="1"/>
          </p:cNvSpPr>
          <p:nvPr>
            <p:ph type="media" sz="quarter" idx="21"/>
          </p:nvPr>
        </p:nvSpPr>
        <p:spPr>
          <a:xfrm>
            <a:off x="357158" y="1071546"/>
            <a:ext cx="8429684" cy="4286280"/>
          </a:xfrm>
        </p:spPr>
        <p:txBody>
          <a:bodyPr/>
          <a:lstStyle/>
          <a:p>
            <a:r>
              <a:rPr lang="en-US" noProof="0" smtClean="0"/>
              <a:t>Click icon to add media</a:t>
            </a:r>
            <a:endParaRPr lang="nb-NO" noProof="0" dirty="0"/>
          </a:p>
        </p:txBody>
      </p:sp>
      <p:sp>
        <p:nvSpPr>
          <p:cNvPr id="11" name="Text Placeholder 2"/>
          <p:cNvSpPr>
            <a:spLocks noGrp="1"/>
          </p:cNvSpPr>
          <p:nvPr>
            <p:ph type="body" idx="24" hasCustomPrompt="1"/>
          </p:nvPr>
        </p:nvSpPr>
        <p:spPr>
          <a:xfrm>
            <a:off x="357158" y="285728"/>
            <a:ext cx="8429684" cy="571504"/>
          </a:xfrm>
        </p:spPr>
        <p:txBody>
          <a:bodyPr wrap="square" lIns="0" tIns="46800" anchor="t" anchorCtr="0">
            <a:noAutofit/>
          </a:bodyPr>
          <a:lstStyle>
            <a:lvl1pPr marL="0" indent="0">
              <a:buNone/>
              <a:defRPr sz="2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smtClean="0"/>
              <a:t>Click to </a:t>
            </a:r>
            <a:r>
              <a:rPr lang="nb-NO" noProof="0" dirty="0" err="1" smtClean="0"/>
              <a:t>insert</a:t>
            </a:r>
            <a:r>
              <a:rPr lang="nb-NO" noProof="0" dirty="0" smtClean="0"/>
              <a:t> </a:t>
            </a:r>
            <a:r>
              <a:rPr lang="nb-NO" noProof="0" dirty="0" err="1" smtClean="0"/>
              <a:t>text</a:t>
            </a:r>
            <a:endParaRPr lang="nb-NO" noProof="0" dirty="0" smtClean="0"/>
          </a:p>
        </p:txBody>
      </p:sp>
      <p:sp>
        <p:nvSpPr>
          <p:cNvPr id="14" name="Text Placeholder 2"/>
          <p:cNvSpPr>
            <a:spLocks noGrp="1"/>
          </p:cNvSpPr>
          <p:nvPr>
            <p:ph type="body" idx="25" hasCustomPrompt="1"/>
          </p:nvPr>
        </p:nvSpPr>
        <p:spPr>
          <a:xfrm>
            <a:off x="357158" y="5500702"/>
            <a:ext cx="8429684" cy="642942"/>
          </a:xfrm>
        </p:spPr>
        <p:txBody>
          <a:bodyPr wrap="square" lIns="0" tIns="46800" anchor="t" anchorCtr="0">
            <a:noAutofit/>
          </a:bodyPr>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noProof="0" dirty="0" smtClean="0"/>
              <a:t>Click to </a:t>
            </a:r>
            <a:r>
              <a:rPr lang="nb-NO" noProof="0" dirty="0" err="1" smtClean="0"/>
              <a:t>insert</a:t>
            </a:r>
            <a:r>
              <a:rPr lang="nb-NO" noProof="0" dirty="0" smtClean="0"/>
              <a:t> </a:t>
            </a:r>
            <a:r>
              <a:rPr lang="nb-NO" noProof="0" dirty="0" err="1" smtClean="0"/>
              <a:t>text</a:t>
            </a:r>
            <a:endParaRPr lang="nb-NO" noProof="0" dirty="0" smtClean="0"/>
          </a:p>
        </p:txBody>
      </p:sp>
      <p:sp>
        <p:nvSpPr>
          <p:cNvPr id="18" name="Slide Number Placeholder 17"/>
          <p:cNvSpPr>
            <a:spLocks noGrp="1"/>
          </p:cNvSpPr>
          <p:nvPr>
            <p:ph type="sldNum" sz="quarter" idx="27"/>
          </p:nvPr>
        </p:nvSpPr>
        <p:spPr/>
        <p:txBody>
          <a:bodyPr/>
          <a:lstStyle/>
          <a:p>
            <a:fld id="{17A9B3F3-0CDD-4032-910D-70E772557002}" type="slidenum">
              <a:rPr lang="nb-NO" noProof="0" smtClean="0"/>
              <a:pPr/>
              <a:t>‹#›</a:t>
            </a:fld>
            <a:endParaRPr lang="nb-NO" noProof="0" dirty="0"/>
          </a:p>
        </p:txBody>
      </p:sp>
      <p:sp>
        <p:nvSpPr>
          <p:cNvPr id="15" name="TextBox 14"/>
          <p:cNvSpPr txBox="1"/>
          <p:nvPr userDrawn="1"/>
        </p:nvSpPr>
        <p:spPr>
          <a:xfrm>
            <a:off x="4428000" y="6354000"/>
            <a:ext cx="3960440" cy="338554"/>
          </a:xfrm>
          <a:prstGeom prst="rect">
            <a:avLst/>
          </a:prstGeom>
          <a:noFill/>
        </p:spPr>
        <p:txBody>
          <a:bodyPr wrap="square" rtlCol="0">
            <a:spAutoFit/>
          </a:bodyPr>
          <a:lstStyle/>
          <a:p>
            <a:pPr algn="r"/>
            <a:r>
              <a:rPr lang="nb-NO" sz="1600" b="1" dirty="0" smtClean="0">
                <a:solidFill>
                  <a:schemeClr val="bg1"/>
                </a:solidFill>
              </a:rPr>
              <a:t>Teknologi for et bedre samfunn</a:t>
            </a:r>
            <a:endParaRPr lang="nb-NO" sz="1600"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6215058"/>
            <a:ext cx="9144000" cy="642942"/>
          </a:xfrm>
          <a:prstGeom prst="rect">
            <a:avLst/>
          </a:prstGeom>
          <a:solidFill>
            <a:srgbClr val="08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Placeholder 1"/>
          <p:cNvSpPr>
            <a:spLocks noGrp="1"/>
          </p:cNvSpPr>
          <p:nvPr>
            <p:ph type="title"/>
          </p:nvPr>
        </p:nvSpPr>
        <p:spPr>
          <a:xfrm>
            <a:off x="357158" y="274638"/>
            <a:ext cx="8429684" cy="1143000"/>
          </a:xfrm>
          <a:prstGeom prst="rect">
            <a:avLst/>
          </a:prstGeom>
        </p:spPr>
        <p:txBody>
          <a:bodyPr vert="horz" lIns="91440" tIns="45720" rIns="91440" bIns="45720" rtlCol="0" anchor="ctr">
            <a:normAutofit/>
          </a:bodyPr>
          <a:lstStyle/>
          <a:p>
            <a:r>
              <a:rPr lang="en-US" noProof="0" smtClean="0"/>
              <a:t>Click to edit Master title style</a:t>
            </a:r>
            <a:endParaRPr lang="nb-NO" noProof="0" dirty="0"/>
          </a:p>
        </p:txBody>
      </p:sp>
      <p:sp>
        <p:nvSpPr>
          <p:cNvPr id="3" name="Text Placeholder 2"/>
          <p:cNvSpPr>
            <a:spLocks noGrp="1"/>
          </p:cNvSpPr>
          <p:nvPr>
            <p:ph type="body" idx="1"/>
          </p:nvPr>
        </p:nvSpPr>
        <p:spPr>
          <a:xfrm>
            <a:off x="357158" y="1600201"/>
            <a:ext cx="8429684" cy="447200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6" name="Slide Number Placeholder 5"/>
          <p:cNvSpPr>
            <a:spLocks noGrp="1"/>
          </p:cNvSpPr>
          <p:nvPr>
            <p:ph type="sldNum" sz="quarter" idx="4"/>
          </p:nvPr>
        </p:nvSpPr>
        <p:spPr>
          <a:xfrm>
            <a:off x="8429652" y="6415200"/>
            <a:ext cx="514296" cy="285752"/>
          </a:xfrm>
          <a:prstGeom prst="rect">
            <a:avLst/>
          </a:prstGeom>
        </p:spPr>
        <p:txBody>
          <a:bodyPr vert="horz" lIns="91440" tIns="36000" rIns="91440" bIns="45720" rtlCol="0" anchor="ctr"/>
          <a:lstStyle>
            <a:lvl1pPr algn="r">
              <a:defRPr sz="1200">
                <a:solidFill>
                  <a:schemeClr val="bg1"/>
                </a:solidFill>
              </a:defRPr>
            </a:lvl1pPr>
          </a:lstStyle>
          <a:p>
            <a:fld id="{17A9B3F3-0CDD-4032-910D-70E772557002}" type="slidenum">
              <a:rPr lang="nb-NO" noProof="0" smtClean="0"/>
              <a:pPr/>
              <a:t>‹#›</a:t>
            </a:fld>
            <a:endParaRPr lang="nb-NO" noProof="0" dirty="0"/>
          </a:p>
        </p:txBody>
      </p:sp>
      <p:pic>
        <p:nvPicPr>
          <p:cNvPr id="13" name="Picture 12" descr="SINTEFLogo_hvit_metafil.emf"/>
          <p:cNvPicPr>
            <a:picLocks noChangeAspect="1"/>
          </p:cNvPicPr>
          <p:nvPr/>
        </p:nvPicPr>
        <p:blipFill>
          <a:blip r:embed="rId11" cstate="print"/>
          <a:stretch>
            <a:fillRect/>
          </a:stretch>
        </p:blipFill>
        <p:spPr>
          <a:xfrm>
            <a:off x="356400" y="6390000"/>
            <a:ext cx="1357200" cy="283322"/>
          </a:xfrm>
          <a:prstGeom prst="rect">
            <a:avLst/>
          </a:prstGeom>
        </p:spPr>
      </p:pic>
      <p:sp>
        <p:nvSpPr>
          <p:cNvPr id="12" name="TextBox 11"/>
          <p:cNvSpPr txBox="1"/>
          <p:nvPr/>
        </p:nvSpPr>
        <p:spPr>
          <a:xfrm>
            <a:off x="4428000" y="6354000"/>
            <a:ext cx="3960440" cy="338554"/>
          </a:xfrm>
          <a:prstGeom prst="rect">
            <a:avLst/>
          </a:prstGeom>
          <a:noFill/>
        </p:spPr>
        <p:txBody>
          <a:bodyPr wrap="square" rtlCol="0">
            <a:spAutoFit/>
          </a:bodyPr>
          <a:lstStyle/>
          <a:p>
            <a:pPr algn="r"/>
            <a:r>
              <a:rPr lang="nb-NO" sz="1600" b="1" dirty="0" smtClean="0">
                <a:solidFill>
                  <a:schemeClr val="bg1"/>
                </a:solidFill>
              </a:rPr>
              <a:t>Teknologi for et bedre samfunn</a:t>
            </a:r>
            <a:endParaRPr lang="nb-NO" sz="1600" b="1" dirty="0">
              <a:solidFill>
                <a:schemeClr val="bg1"/>
              </a:solidFill>
            </a:endParaRPr>
          </a:p>
        </p:txBody>
      </p:sp>
    </p:spTree>
  </p:cSld>
  <p:clrMap bg1="dk1" tx1="lt1" bg2="dk2" tx2="lt2" accent1="accent1" accent2="accent2" accent3="accent3" accent4="accent4" accent5="accent5" accent6="accent6" hlink="hlink" folHlink="folHlink"/>
  <p:sldLayoutIdLst>
    <p:sldLayoutId id="2147483660" r:id="rId1"/>
    <p:sldLayoutId id="2147483665" r:id="rId2"/>
    <p:sldLayoutId id="2147483661" r:id="rId3"/>
    <p:sldLayoutId id="2147483666" r:id="rId4"/>
    <p:sldLayoutId id="2147483667" r:id="rId5"/>
    <p:sldLayoutId id="2147483671" r:id="rId6"/>
    <p:sldLayoutId id="2147483668" r:id="rId7"/>
    <p:sldLayoutId id="2147483670" r:id="rId8"/>
    <p:sldLayoutId id="2147483669" r:id="rId9"/>
  </p:sldLayoutIdLst>
  <p:hf hdr="0" dt="0"/>
  <p:txStyles>
    <p:title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accent2"/>
        </a:buClr>
        <a:buFont typeface="Arial" pitchFamily="34" charset="0"/>
        <a:buChar char="•"/>
        <a:defRPr sz="1800" kern="1200">
          <a:solidFill>
            <a:schemeClr val="accent3"/>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1600" kern="1200">
          <a:solidFill>
            <a:schemeClr val="accent3"/>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400" kern="1200">
          <a:solidFill>
            <a:schemeClr val="accent3"/>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200" kern="1200">
          <a:solidFill>
            <a:schemeClr val="accent3"/>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2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no/url?sa=i&amp;rct=j&amp;q=&amp;esrc=s&amp;source=images&amp;cd=&amp;cad=rja&amp;uact=8&amp;ved=0CAcQjRxqFQoTCIv9-dil-cgCFUldLAodWh4B3w&amp;url=http://www.greenfortune.no/tag/planter/&amp;bvm=bv.106674449,d.bGg&amp;psig=AFQjCNFrB_zmyVo2LRX74e0xGuN1F6hfXw&amp;ust=144681300124219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www.sintef.no/Projectweb/For-Klim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nb-NO" b="1" dirty="0"/>
              <a:t>Bygg uten tradisjonell </a:t>
            </a:r>
            <a:r>
              <a:rPr lang="nb-NO" b="1" dirty="0" smtClean="0"/>
              <a:t>oppvarming</a:t>
            </a:r>
            <a:endParaRPr lang="nb-NO" dirty="0"/>
          </a:p>
        </p:txBody>
      </p:sp>
      <p:sp>
        <p:nvSpPr>
          <p:cNvPr id="3" name="Slide Number Placeholder 2"/>
          <p:cNvSpPr>
            <a:spLocks noGrp="1"/>
          </p:cNvSpPr>
          <p:nvPr>
            <p:ph type="sldNum" sz="quarter" idx="18"/>
          </p:nvPr>
        </p:nvSpPr>
        <p:spPr/>
        <p:txBody>
          <a:bodyPr/>
          <a:lstStyle/>
          <a:p>
            <a:fld id="{17A9B3F3-0CDD-4032-910D-70E772557002}" type="slidenum">
              <a:rPr lang="nb-NO" noProof="0" smtClean="0"/>
              <a:pPr/>
              <a:t>1</a:t>
            </a:fld>
            <a:endParaRPr lang="nb-NO" noProof="0" dirty="0"/>
          </a:p>
        </p:txBody>
      </p:sp>
      <p:sp>
        <p:nvSpPr>
          <p:cNvPr id="4" name="Text Placeholder 3"/>
          <p:cNvSpPr>
            <a:spLocks noGrp="1"/>
          </p:cNvSpPr>
          <p:nvPr>
            <p:ph type="body" sz="quarter" idx="19"/>
          </p:nvPr>
        </p:nvSpPr>
        <p:spPr/>
        <p:txBody>
          <a:bodyPr/>
          <a:lstStyle/>
          <a:p>
            <a:pPr marL="0" indent="0"/>
            <a:endParaRPr lang="nb-NO" dirty="0" smtClean="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smtClean="0"/>
          </a:p>
          <a:p>
            <a:pPr marL="0" indent="0"/>
            <a:r>
              <a:rPr lang="nb-NO" sz="2000" dirty="0" smtClean="0"/>
              <a:t>Sluttseminar </a:t>
            </a:r>
            <a:r>
              <a:rPr lang="nb-NO" sz="2000" dirty="0" err="1" smtClean="0"/>
              <a:t>ForKlima</a:t>
            </a:r>
            <a:r>
              <a:rPr lang="nb-NO" sz="2000" dirty="0" smtClean="0"/>
              <a:t> 11. november 2015</a:t>
            </a:r>
            <a:endParaRPr lang="nb-NO" sz="2000" dirty="0"/>
          </a:p>
          <a:p>
            <a:pPr marL="0" indent="0"/>
            <a:r>
              <a:rPr lang="nb-NO" sz="2000" dirty="0" smtClean="0"/>
              <a:t>Kari Thunshelle, SINTEF </a:t>
            </a:r>
            <a:r>
              <a:rPr lang="nb-NO" sz="2000" dirty="0" err="1" smtClean="0"/>
              <a:t>Byggforsk</a:t>
            </a:r>
            <a:endParaRPr lang="nb-NO" sz="2000" dirty="0"/>
          </a:p>
        </p:txBody>
      </p:sp>
      <p:sp>
        <p:nvSpPr>
          <p:cNvPr id="5" name="Text Placeholder 4"/>
          <p:cNvSpPr>
            <a:spLocks noGrp="1"/>
          </p:cNvSpPr>
          <p:nvPr>
            <p:ph type="body" idx="20"/>
          </p:nvPr>
        </p:nvSpPr>
        <p:spPr/>
        <p:txBody>
          <a:bodyPr/>
          <a:lstStyle/>
          <a:p>
            <a:r>
              <a:rPr lang="nb-NO" sz="2800" dirty="0" smtClean="0"/>
              <a:t>Tør vi ventilere med </a:t>
            </a:r>
            <a:r>
              <a:rPr lang="nb-NO" sz="2800" dirty="0" err="1" smtClean="0"/>
              <a:t>overtemperatur</a:t>
            </a:r>
            <a:r>
              <a:rPr lang="nb-NO" sz="2800" dirty="0" smtClean="0"/>
              <a:t>?</a:t>
            </a:r>
          </a:p>
          <a:p>
            <a:r>
              <a:rPr lang="nb-NO" sz="2000" dirty="0" smtClean="0"/>
              <a:t>- Nye </a:t>
            </a:r>
            <a:r>
              <a:rPr lang="nb-NO" sz="2000" dirty="0"/>
              <a:t>forutsetninger og hovedfunn</a:t>
            </a:r>
          </a:p>
          <a:p>
            <a:endParaRPr lang="nb-NO"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780928"/>
            <a:ext cx="2088232" cy="241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www.greenfortune.no/wp-content/uploads/2015/03/spring.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52" t="3148" r="22326" b="6478"/>
          <a:stretch/>
        </p:blipFill>
        <p:spPr bwMode="auto">
          <a:xfrm>
            <a:off x="4512304" y="2791480"/>
            <a:ext cx="2232000" cy="2375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4"/>
          </p:nvPr>
        </p:nvSpPr>
        <p:spPr/>
        <p:txBody>
          <a:bodyPr/>
          <a:lstStyle/>
          <a:p>
            <a:r>
              <a:rPr lang="nb-NO" dirty="0" smtClean="0"/>
              <a:t>Bruk av aktiv </a:t>
            </a:r>
            <a:r>
              <a:rPr lang="nb-NO" dirty="0" err="1" smtClean="0"/>
              <a:t>tilluftsventil</a:t>
            </a:r>
            <a:endParaRPr lang="nb-NO" dirty="0"/>
          </a:p>
        </p:txBody>
      </p:sp>
      <p:sp>
        <p:nvSpPr>
          <p:cNvPr id="4" name="Slide Number Placeholder 3"/>
          <p:cNvSpPr>
            <a:spLocks noGrp="1"/>
          </p:cNvSpPr>
          <p:nvPr>
            <p:ph type="sldNum" sz="quarter" idx="21"/>
          </p:nvPr>
        </p:nvSpPr>
        <p:spPr/>
        <p:txBody>
          <a:bodyPr/>
          <a:lstStyle/>
          <a:p>
            <a:fld id="{17A9B3F3-0CDD-4032-910D-70E772557002}" type="slidenum">
              <a:rPr lang="nb-NO" noProof="0" smtClean="0"/>
              <a:pPr/>
              <a:t>10</a:t>
            </a:fld>
            <a:endParaRPr lang="nb-NO" noProof="0" dirty="0"/>
          </a:p>
        </p:txBody>
      </p:sp>
      <p:sp>
        <p:nvSpPr>
          <p:cNvPr id="8" name="Text Placeholder 7"/>
          <p:cNvSpPr>
            <a:spLocks noGrp="1"/>
          </p:cNvSpPr>
          <p:nvPr>
            <p:ph type="body" sz="quarter" idx="22"/>
          </p:nvPr>
        </p:nvSpPr>
        <p:spPr>
          <a:xfrm>
            <a:off x="395536" y="2204864"/>
            <a:ext cx="4719656" cy="3672408"/>
          </a:xfrm>
        </p:spPr>
        <p:txBody>
          <a:bodyPr/>
          <a:lstStyle/>
          <a:p>
            <a:pPr marL="0" indent="0"/>
            <a:r>
              <a:rPr lang="nb-NO" dirty="0" smtClean="0"/>
              <a:t>Valg av ventil er en </a:t>
            </a:r>
            <a:r>
              <a:rPr lang="nb-NO" dirty="0"/>
              <a:t>medvirkende grunn til at vi tror løsningen vil fungere.</a:t>
            </a:r>
          </a:p>
          <a:p>
            <a:pPr marL="285750" indent="-285750">
              <a:buFont typeface="Arial" panose="020B0604020202020204" pitchFamily="34" charset="0"/>
              <a:buChar char="•"/>
            </a:pPr>
            <a:r>
              <a:rPr lang="nb-NO" dirty="0" smtClean="0"/>
              <a:t>GK bygget benytter aktive </a:t>
            </a:r>
            <a:r>
              <a:rPr lang="nb-NO" dirty="0" err="1" smtClean="0"/>
              <a:t>tilluftsventiler</a:t>
            </a:r>
            <a:endParaRPr lang="nb-NO" dirty="0" smtClean="0"/>
          </a:p>
          <a:p>
            <a:pPr marL="285750" indent="-285750">
              <a:buFont typeface="Arial" panose="020B0604020202020204" pitchFamily="34" charset="0"/>
              <a:buChar char="•"/>
            </a:pPr>
            <a:r>
              <a:rPr lang="nb-NO" dirty="0"/>
              <a:t>S</a:t>
            </a:r>
            <a:r>
              <a:rPr lang="nb-NO" dirty="0" smtClean="0"/>
              <a:t>palteåpning justeres i forhold til faktisk luftmengde.</a:t>
            </a:r>
          </a:p>
          <a:p>
            <a:pPr>
              <a:buFont typeface="Arial" panose="020B0604020202020204" pitchFamily="34" charset="0"/>
              <a:buChar char="•"/>
            </a:pPr>
            <a:r>
              <a:rPr lang="nb-NO" dirty="0" smtClean="0"/>
              <a:t>Ventilens egenskaper påvirker ventilasjonseffektiviteten</a:t>
            </a:r>
          </a:p>
          <a:p>
            <a:pPr>
              <a:buFont typeface="Arial" panose="020B0604020202020204" pitchFamily="34" charset="0"/>
              <a:buChar char="•"/>
            </a:pPr>
            <a:r>
              <a:rPr lang="nb-NO" dirty="0" smtClean="0"/>
              <a:t>Muligheter for individuell regulering av </a:t>
            </a:r>
            <a:r>
              <a:rPr lang="nb-NO" dirty="0" err="1" smtClean="0"/>
              <a:t>tilluftstemperatur</a:t>
            </a:r>
            <a:r>
              <a:rPr lang="nb-NO" dirty="0" smtClean="0"/>
              <a:t> ut per ventil.</a:t>
            </a:r>
          </a:p>
          <a:p>
            <a:endParaRPr lang="nb-NO"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20478"/>
          <a:stretch/>
        </p:blipFill>
        <p:spPr bwMode="auto">
          <a:xfrm>
            <a:off x="6006792" y="3717032"/>
            <a:ext cx="2592288"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196752"/>
            <a:ext cx="3055612" cy="2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90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4"/>
          </p:nvPr>
        </p:nvSpPr>
        <p:spPr>
          <a:xfrm>
            <a:off x="323528" y="980728"/>
            <a:ext cx="8607330" cy="864096"/>
          </a:xfrm>
        </p:spPr>
        <p:txBody>
          <a:bodyPr/>
          <a:lstStyle/>
          <a:p>
            <a:r>
              <a:rPr lang="nb-NO" dirty="0" err="1" smtClean="0"/>
              <a:t>ForKlima</a:t>
            </a:r>
            <a:r>
              <a:rPr lang="nb-NO" dirty="0" smtClean="0"/>
              <a:t> – </a:t>
            </a:r>
            <a:r>
              <a:rPr lang="nb-NO" sz="2000" dirty="0" smtClean="0"/>
              <a:t>Forenklet behovsstyrt </a:t>
            </a:r>
            <a:r>
              <a:rPr lang="nb-NO" sz="2000" dirty="0"/>
              <a:t>klimatisering av kontorbygg </a:t>
            </a:r>
            <a:endParaRPr lang="nb-NO" sz="2000" dirty="0" smtClean="0"/>
          </a:p>
          <a:p>
            <a:pPr marL="1616075"/>
            <a:r>
              <a:rPr lang="nb-NO" sz="2000" dirty="0" smtClean="0"/>
              <a:t>med </a:t>
            </a:r>
            <a:r>
              <a:rPr lang="nb-NO" sz="2000" dirty="0"/>
              <a:t>svært </a:t>
            </a:r>
            <a:r>
              <a:rPr lang="nb-NO" sz="2000" dirty="0" smtClean="0"/>
              <a:t>lavt oppvarmingsbehov</a:t>
            </a:r>
            <a:endParaRPr lang="nb-NO" dirty="0"/>
          </a:p>
          <a:p>
            <a:endParaRPr lang="nb-NO" dirty="0"/>
          </a:p>
        </p:txBody>
      </p:sp>
      <p:sp>
        <p:nvSpPr>
          <p:cNvPr id="3" name="Plassholder for lysbildenummer 2"/>
          <p:cNvSpPr>
            <a:spLocks noGrp="1"/>
          </p:cNvSpPr>
          <p:nvPr>
            <p:ph type="sldNum" sz="quarter" idx="21"/>
          </p:nvPr>
        </p:nvSpPr>
        <p:spPr/>
        <p:txBody>
          <a:bodyPr/>
          <a:lstStyle/>
          <a:p>
            <a:fld id="{17A9B3F3-0CDD-4032-910D-70E772557002}" type="slidenum">
              <a:rPr lang="nb-NO" noProof="0" smtClean="0"/>
              <a:pPr/>
              <a:t>11</a:t>
            </a:fld>
            <a:endParaRPr lang="nb-NO" noProof="0" dirty="0"/>
          </a:p>
        </p:txBody>
      </p:sp>
      <p:sp>
        <p:nvSpPr>
          <p:cNvPr id="4" name="Plassholder for tekst 3"/>
          <p:cNvSpPr>
            <a:spLocks noGrp="1"/>
          </p:cNvSpPr>
          <p:nvPr>
            <p:ph type="body" sz="quarter" idx="22"/>
          </p:nvPr>
        </p:nvSpPr>
        <p:spPr>
          <a:xfrm>
            <a:off x="323528" y="2276872"/>
            <a:ext cx="5425676" cy="4104456"/>
          </a:xfrm>
        </p:spPr>
        <p:txBody>
          <a:bodyPr/>
          <a:lstStyle/>
          <a:p>
            <a:r>
              <a:rPr lang="nb-NO" dirty="0" smtClean="0"/>
              <a:t>Et </a:t>
            </a:r>
            <a:r>
              <a:rPr lang="nb-NO" dirty="0"/>
              <a:t>3 </a:t>
            </a:r>
            <a:r>
              <a:rPr lang="nb-NO" dirty="0" err="1"/>
              <a:t>årig</a:t>
            </a:r>
            <a:r>
              <a:rPr lang="nb-NO" dirty="0"/>
              <a:t> Innovasjonsprosjekt hos Forskningsrådet,  fra 2013-1015</a:t>
            </a:r>
            <a:r>
              <a:rPr lang="nb-NO" dirty="0" smtClean="0"/>
              <a:t>.</a:t>
            </a:r>
          </a:p>
          <a:p>
            <a:r>
              <a:rPr lang="nb-NO" dirty="0"/>
              <a:t>Prosjektet skal komme fram til anbefalte og dokumenterte løsninger for forenklet behovsstyrt klimatisering av </a:t>
            </a:r>
            <a:r>
              <a:rPr lang="nb-NO" dirty="0" smtClean="0"/>
              <a:t>kontorbygg</a:t>
            </a:r>
          </a:p>
          <a:p>
            <a:r>
              <a:rPr lang="nb-NO" dirty="0" smtClean="0"/>
              <a:t>Anbefalte </a:t>
            </a:r>
            <a:r>
              <a:rPr lang="nb-NO" dirty="0"/>
              <a:t>løsninger skal </a:t>
            </a:r>
            <a:r>
              <a:rPr lang="nb-NO" dirty="0" smtClean="0"/>
              <a:t>være velfungerende og gi </a:t>
            </a:r>
            <a:r>
              <a:rPr lang="nb-NO" dirty="0"/>
              <a:t>dokumentert godt inneklima og fornøyde brukere.</a:t>
            </a:r>
          </a:p>
          <a:p>
            <a:r>
              <a:rPr lang="nb-NO" dirty="0" smtClean="0">
                <a:hlinkClick r:id="rId3"/>
              </a:rPr>
              <a:t>http</a:t>
            </a:r>
            <a:r>
              <a:rPr lang="nb-NO" dirty="0">
                <a:hlinkClick r:id="rId3"/>
              </a:rPr>
              <a:t>://www.sintef.no/Projectweb/For-Klima/</a:t>
            </a:r>
            <a:endParaRPr lang="nb-NO" dirty="0"/>
          </a:p>
          <a:p>
            <a:endParaRPr lang="nb-NO"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204" y="2348880"/>
            <a:ext cx="3167955" cy="22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227" t="67502" r="8853" b="12535"/>
          <a:stretch/>
        </p:blipFill>
        <p:spPr bwMode="auto">
          <a:xfrm>
            <a:off x="971600" y="4998062"/>
            <a:ext cx="7190446" cy="109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65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4"/>
          </p:nvPr>
        </p:nvSpPr>
        <p:spPr/>
        <p:txBody>
          <a:bodyPr/>
          <a:lstStyle/>
          <a:p>
            <a:r>
              <a:rPr lang="nb-NO" dirty="0" smtClean="0"/>
              <a:t>Kritiske faktorer vi har ønsket å se nærmere på</a:t>
            </a:r>
            <a:endParaRPr lang="nb-NO" dirty="0"/>
          </a:p>
        </p:txBody>
      </p:sp>
      <p:sp>
        <p:nvSpPr>
          <p:cNvPr id="3" name="Plassholder for lysbildenummer 2"/>
          <p:cNvSpPr>
            <a:spLocks noGrp="1"/>
          </p:cNvSpPr>
          <p:nvPr>
            <p:ph type="sldNum" sz="quarter" idx="21"/>
          </p:nvPr>
        </p:nvSpPr>
        <p:spPr/>
        <p:txBody>
          <a:bodyPr/>
          <a:lstStyle/>
          <a:p>
            <a:fld id="{17A9B3F3-0CDD-4032-910D-70E772557002}" type="slidenum">
              <a:rPr lang="nb-NO" noProof="0" smtClean="0"/>
              <a:pPr/>
              <a:t>12</a:t>
            </a:fld>
            <a:endParaRPr lang="nb-NO" noProof="0" dirty="0"/>
          </a:p>
        </p:txBody>
      </p:sp>
      <p:sp>
        <p:nvSpPr>
          <p:cNvPr id="4" name="Plassholder for tekst 3"/>
          <p:cNvSpPr>
            <a:spLocks noGrp="1"/>
          </p:cNvSpPr>
          <p:nvPr>
            <p:ph type="body" sz="quarter" idx="22"/>
          </p:nvPr>
        </p:nvSpPr>
        <p:spPr/>
        <p:txBody>
          <a:bodyPr/>
          <a:lstStyle/>
          <a:p>
            <a:pPr>
              <a:buFont typeface="Arial" panose="020B0604020202020204" pitchFamily="34" charset="0"/>
              <a:buChar char="•"/>
            </a:pPr>
            <a:endParaRPr lang="nb-NO" dirty="0"/>
          </a:p>
          <a:p>
            <a:pPr>
              <a:buFont typeface="Arial" panose="020B0604020202020204" pitchFamily="34" charset="0"/>
              <a:buChar char="•"/>
            </a:pPr>
            <a:r>
              <a:rPr lang="nb-NO" dirty="0" smtClean="0"/>
              <a:t>Fare for kortslutning, dårlig omrøring og dårlig ventilasjon når vi har </a:t>
            </a:r>
            <a:r>
              <a:rPr lang="nb-NO" dirty="0" err="1" smtClean="0"/>
              <a:t>overtemperatur</a:t>
            </a:r>
            <a:r>
              <a:rPr lang="nb-NO" dirty="0" smtClean="0"/>
              <a:t>? </a:t>
            </a:r>
          </a:p>
          <a:p>
            <a:pPr>
              <a:buFont typeface="Arial" panose="020B0604020202020204" pitchFamily="34" charset="0"/>
              <a:buChar char="•"/>
            </a:pPr>
            <a:r>
              <a:rPr lang="nb-NO" dirty="0" smtClean="0"/>
              <a:t>Fare for trekk/termisk ubehag i rommet på grunn av </a:t>
            </a:r>
            <a:r>
              <a:rPr lang="nb-NO" dirty="0" err="1" smtClean="0"/>
              <a:t>overtemperatur</a:t>
            </a:r>
            <a:r>
              <a:rPr lang="nb-NO" dirty="0" smtClean="0"/>
              <a:t>? </a:t>
            </a:r>
          </a:p>
          <a:p>
            <a:pPr>
              <a:buFont typeface="Arial" panose="020B0604020202020204" pitchFamily="34" charset="0"/>
              <a:buChar char="•"/>
            </a:pPr>
            <a:r>
              <a:rPr lang="nb-NO" dirty="0" smtClean="0"/>
              <a:t>Fare for trekk på grunn av </a:t>
            </a:r>
            <a:r>
              <a:rPr lang="nb-NO" dirty="0" err="1" smtClean="0"/>
              <a:t>kaldras</a:t>
            </a:r>
            <a:r>
              <a:rPr lang="nb-NO" dirty="0" smtClean="0"/>
              <a:t> ved vindu? </a:t>
            </a:r>
          </a:p>
          <a:p>
            <a:pPr>
              <a:buFont typeface="Arial" panose="020B0604020202020204" pitchFamily="34" charset="0"/>
              <a:buChar char="•"/>
            </a:pPr>
            <a:r>
              <a:rPr lang="nb-NO" dirty="0" smtClean="0"/>
              <a:t>Er brukerne fornøyde? </a:t>
            </a:r>
          </a:p>
          <a:p>
            <a:pPr>
              <a:buFont typeface="Arial" panose="020B0604020202020204" pitchFamily="34" charset="0"/>
              <a:buChar char="•"/>
            </a:pPr>
            <a:r>
              <a:rPr lang="nb-NO" dirty="0" smtClean="0"/>
              <a:t>Hvilke </a:t>
            </a:r>
            <a:r>
              <a:rPr lang="nb-NO" dirty="0" err="1" smtClean="0"/>
              <a:t>overtemperaturer</a:t>
            </a:r>
            <a:r>
              <a:rPr lang="nb-NO" dirty="0" smtClean="0"/>
              <a:t> er akseptabelt? </a:t>
            </a:r>
          </a:p>
          <a:p>
            <a:pPr>
              <a:buFont typeface="Arial" panose="020B0604020202020204" pitchFamily="34" charset="0"/>
              <a:buChar char="•"/>
            </a:pPr>
            <a:r>
              <a:rPr lang="nb-NO" dirty="0" smtClean="0"/>
              <a:t>Normal vinterdag og ekstremtilfellene  </a:t>
            </a:r>
          </a:p>
          <a:p>
            <a:pPr>
              <a:buFont typeface="Arial" panose="020B0604020202020204" pitchFamily="34" charset="0"/>
              <a:buChar char="•"/>
            </a:pPr>
            <a:r>
              <a:rPr lang="nb-NO" dirty="0"/>
              <a:t>Individuell brukerstyring?</a:t>
            </a:r>
          </a:p>
          <a:p>
            <a:pPr>
              <a:buFont typeface="Arial" panose="020B0604020202020204" pitchFamily="34" charset="0"/>
              <a:buChar char="•"/>
            </a:pPr>
            <a:endParaRPr lang="nb-NO"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365104"/>
            <a:ext cx="3730625"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48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4"/>
          </p:nvPr>
        </p:nvSpPr>
        <p:spPr/>
        <p:txBody>
          <a:bodyPr/>
          <a:lstStyle/>
          <a:p>
            <a:r>
              <a:rPr lang="nb-NO" dirty="0" smtClean="0"/>
              <a:t>Metodikk</a:t>
            </a:r>
            <a:endParaRPr lang="nb-NO" dirty="0"/>
          </a:p>
        </p:txBody>
      </p:sp>
      <p:sp>
        <p:nvSpPr>
          <p:cNvPr id="3" name="Plassholder for lysbildenummer 2"/>
          <p:cNvSpPr>
            <a:spLocks noGrp="1"/>
          </p:cNvSpPr>
          <p:nvPr>
            <p:ph type="sldNum" sz="quarter" idx="21"/>
          </p:nvPr>
        </p:nvSpPr>
        <p:spPr/>
        <p:txBody>
          <a:bodyPr/>
          <a:lstStyle/>
          <a:p>
            <a:fld id="{17A9B3F3-0CDD-4032-910D-70E772557002}" type="slidenum">
              <a:rPr lang="nb-NO" noProof="0" smtClean="0"/>
              <a:pPr/>
              <a:t>13</a:t>
            </a:fld>
            <a:endParaRPr lang="nb-NO" noProof="0" dirty="0"/>
          </a:p>
        </p:txBody>
      </p:sp>
      <p:sp>
        <p:nvSpPr>
          <p:cNvPr id="4" name="Plassholder for tekst 3"/>
          <p:cNvSpPr>
            <a:spLocks noGrp="1"/>
          </p:cNvSpPr>
          <p:nvPr>
            <p:ph type="body" sz="quarter" idx="22"/>
          </p:nvPr>
        </p:nvSpPr>
        <p:spPr/>
        <p:txBody>
          <a:bodyPr/>
          <a:lstStyle/>
          <a:p>
            <a:pPr>
              <a:buFont typeface="Arial" panose="020B0604020202020204" pitchFamily="34" charset="0"/>
              <a:buChar char="•"/>
            </a:pPr>
            <a:r>
              <a:rPr lang="nb-NO" dirty="0" err="1" smtClean="0"/>
              <a:t>Feltlab</a:t>
            </a:r>
            <a:r>
              <a:rPr lang="nb-NO" dirty="0" smtClean="0"/>
              <a:t> – måling av temperatur, lufthastigheter, sporgass</a:t>
            </a:r>
          </a:p>
          <a:p>
            <a:pPr>
              <a:buFont typeface="Arial" panose="020B0604020202020204" pitchFamily="34" charset="0"/>
              <a:buChar char="•"/>
            </a:pPr>
            <a:r>
              <a:rPr lang="nb-NO" dirty="0" smtClean="0"/>
              <a:t>Laboratorieforsøk – sporgassforsøk </a:t>
            </a:r>
          </a:p>
          <a:p>
            <a:pPr>
              <a:buFont typeface="Arial" panose="020B0604020202020204" pitchFamily="34" charset="0"/>
              <a:buChar char="•"/>
            </a:pPr>
            <a:r>
              <a:rPr lang="nb-NO" dirty="0" smtClean="0"/>
              <a:t>Simuleringer – temperatur, ventilasjonseffektivitet, trekk, luftbevegelser</a:t>
            </a:r>
            <a:endParaRPr lang="nb-NO" dirty="0"/>
          </a:p>
          <a:p>
            <a:pPr>
              <a:buFont typeface="Arial" panose="020B0604020202020204" pitchFamily="34" charset="0"/>
              <a:buChar char="•"/>
            </a:pPr>
            <a:r>
              <a:rPr lang="nb-NO" dirty="0" smtClean="0"/>
              <a:t>Intervensjonsstudier  over to vintersesonger – kalde vinterdager</a:t>
            </a:r>
          </a:p>
          <a:p>
            <a:pPr>
              <a:buFont typeface="Arial" panose="020B0604020202020204" pitchFamily="34" charset="0"/>
              <a:buChar char="•"/>
            </a:pPr>
            <a:r>
              <a:rPr lang="nb-NO" dirty="0" err="1" smtClean="0"/>
              <a:t>Loggedata</a:t>
            </a:r>
            <a:r>
              <a:rPr lang="nb-NO" dirty="0" smtClean="0"/>
              <a:t> fra Miljøhuset </a:t>
            </a:r>
            <a:r>
              <a:rPr lang="nb-NO" dirty="0" err="1" smtClean="0"/>
              <a:t>GK's</a:t>
            </a:r>
            <a:r>
              <a:rPr lang="nb-NO" dirty="0" smtClean="0"/>
              <a:t> SD system</a:t>
            </a:r>
          </a:p>
          <a:p>
            <a:pPr>
              <a:buFont typeface="Arial" panose="020B0604020202020204" pitchFamily="34" charset="0"/>
              <a:buChar char="•"/>
            </a:pPr>
            <a:r>
              <a:rPr lang="nb-NO" dirty="0" smtClean="0"/>
              <a:t>Intervjuer</a:t>
            </a:r>
          </a:p>
          <a:p>
            <a:pPr>
              <a:buFont typeface="Arial" panose="020B0604020202020204" pitchFamily="34" charset="0"/>
              <a:buChar char="•"/>
            </a:pPr>
            <a:r>
              <a:rPr lang="nb-NO" dirty="0" smtClean="0"/>
              <a:t>Driftserfaring fra GK</a:t>
            </a:r>
            <a:endParaRPr lang="nb-NO" dirty="0"/>
          </a:p>
        </p:txBody>
      </p:sp>
    </p:spTree>
    <p:extLst>
      <p:ext uri="{BB962C8B-B14F-4D97-AF65-F5344CB8AC3E}">
        <p14:creationId xmlns:p14="http://schemas.microsoft.com/office/powerpoint/2010/main" val="400264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21"/>
          </p:nvPr>
        </p:nvSpPr>
        <p:spPr/>
        <p:txBody>
          <a:bodyPr/>
          <a:lstStyle/>
          <a:p>
            <a:fld id="{17A9B3F3-0CDD-4032-910D-70E772557002}" type="slidenum">
              <a:rPr lang="nb-NO" noProof="0" smtClean="0"/>
              <a:pPr/>
              <a:t>14</a:t>
            </a:fld>
            <a:endParaRPr lang="nb-NO" noProof="0" dirty="0"/>
          </a:p>
        </p:txBody>
      </p:sp>
      <p:sp>
        <p:nvSpPr>
          <p:cNvPr id="4" name="Plassholder for tekst 3"/>
          <p:cNvSpPr>
            <a:spLocks noGrp="1"/>
          </p:cNvSpPr>
          <p:nvPr>
            <p:ph type="body" idx="22"/>
          </p:nvPr>
        </p:nvSpPr>
        <p:spPr/>
        <p:txBody>
          <a:bodyPr/>
          <a:lstStyle/>
          <a:p>
            <a:r>
              <a:rPr lang="nb-NO" dirty="0" smtClean="0"/>
              <a:t>Resultater – </a:t>
            </a:r>
            <a:r>
              <a:rPr lang="nb-NO" dirty="0" smtClean="0"/>
              <a:t>Hovedfunn – OK?</a:t>
            </a:r>
            <a:endParaRPr lang="nb-NO" dirty="0"/>
          </a:p>
        </p:txBody>
      </p:sp>
      <p:pic>
        <p:nvPicPr>
          <p:cNvPr id="205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123728" y="1912584"/>
            <a:ext cx="4398992" cy="369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50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21"/>
          </p:nvPr>
        </p:nvSpPr>
        <p:spPr/>
        <p:txBody>
          <a:bodyPr/>
          <a:lstStyle/>
          <a:p>
            <a:fld id="{17A9B3F3-0CDD-4032-910D-70E772557002}" type="slidenum">
              <a:rPr lang="nb-NO" noProof="0" smtClean="0"/>
              <a:pPr/>
              <a:t>2</a:t>
            </a:fld>
            <a:endParaRPr lang="nb-NO" noProof="0" dirty="0"/>
          </a:p>
        </p:txBody>
      </p:sp>
      <p:sp>
        <p:nvSpPr>
          <p:cNvPr id="4" name="Plassholder for tekst 3"/>
          <p:cNvSpPr>
            <a:spLocks noGrp="1"/>
          </p:cNvSpPr>
          <p:nvPr>
            <p:ph type="body" idx="22"/>
          </p:nvPr>
        </p:nvSpPr>
        <p:spPr>
          <a:xfrm>
            <a:off x="395536" y="476672"/>
            <a:ext cx="8429684" cy="642942"/>
          </a:xfrm>
        </p:spPr>
        <p:txBody>
          <a:bodyPr/>
          <a:lstStyle/>
          <a:p>
            <a:r>
              <a:rPr lang="nb-NO" dirty="0"/>
              <a:t>Ventilasjon med </a:t>
            </a:r>
            <a:r>
              <a:rPr lang="nb-NO" dirty="0" err="1"/>
              <a:t>overtemperatur</a:t>
            </a:r>
            <a:r>
              <a:rPr lang="nb-NO" dirty="0"/>
              <a:t> – det har vi prøvd før, det er dårlig latin</a:t>
            </a:r>
            <a:r>
              <a:rPr lang="nb-NO" dirty="0" smtClean="0"/>
              <a:t>!!</a:t>
            </a:r>
            <a:endParaRPr lang="nb-NO"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926" y="4509120"/>
            <a:ext cx="29527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innhold 4"/>
          <p:cNvSpPr>
            <a:spLocks noGrp="1"/>
          </p:cNvSpPr>
          <p:nvPr>
            <p:ph sz="quarter" idx="14"/>
          </p:nvPr>
        </p:nvSpPr>
        <p:spPr>
          <a:xfrm>
            <a:off x="395536" y="1468985"/>
            <a:ext cx="4608512" cy="3096344"/>
          </a:xfrm>
        </p:spPr>
        <p:txBody>
          <a:bodyPr/>
          <a:lstStyle/>
          <a:p>
            <a:r>
              <a:rPr lang="nb-NO" dirty="0" smtClean="0"/>
              <a:t>Det virker ikke!!</a:t>
            </a:r>
          </a:p>
          <a:p>
            <a:r>
              <a:rPr lang="nb-NO" dirty="0" smtClean="0"/>
              <a:t>Varm luft i hodet? Nei takk! </a:t>
            </a:r>
          </a:p>
          <a:p>
            <a:r>
              <a:rPr lang="nb-NO" dirty="0" smtClean="0"/>
              <a:t>20 er bra for huet!</a:t>
            </a:r>
          </a:p>
          <a:p>
            <a:r>
              <a:rPr lang="nb-NO" dirty="0" smtClean="0"/>
              <a:t>Dårlig inneklima og ubehagelig </a:t>
            </a:r>
            <a:r>
              <a:rPr lang="nb-NO" dirty="0" err="1" smtClean="0"/>
              <a:t>strålingsasymetri</a:t>
            </a:r>
            <a:r>
              <a:rPr lang="nb-NO" dirty="0" smtClean="0"/>
              <a:t>!</a:t>
            </a:r>
          </a:p>
          <a:p>
            <a:r>
              <a:rPr lang="nb-NO" dirty="0" smtClean="0"/>
              <a:t>Varm </a:t>
            </a:r>
            <a:r>
              <a:rPr lang="nb-NO" dirty="0" err="1" smtClean="0"/>
              <a:t>tilluft</a:t>
            </a:r>
            <a:r>
              <a:rPr lang="nb-NO" dirty="0" smtClean="0"/>
              <a:t> gir kortslutning og dårlig ventilasjonseffektivitet!</a:t>
            </a:r>
          </a:p>
          <a:p>
            <a:r>
              <a:rPr lang="nb-NO" dirty="0" smtClean="0"/>
              <a:t>Hva med </a:t>
            </a:r>
            <a:r>
              <a:rPr lang="nb-NO" dirty="0" err="1" smtClean="0"/>
              <a:t>kaldras</a:t>
            </a:r>
            <a:r>
              <a:rPr lang="nb-NO" dirty="0" smtClean="0"/>
              <a:t> hvis vi ikke har lokale varmekilder?</a:t>
            </a:r>
          </a:p>
          <a:p>
            <a:r>
              <a:rPr lang="nb-NO" dirty="0" smtClean="0"/>
              <a:t>Ok, det går vel de fleste dagene, men hva med de kaldeste vinterdagene?</a:t>
            </a:r>
          </a:p>
          <a:p>
            <a:endParaRPr lang="nb-NO" dirty="0" smtClean="0"/>
          </a:p>
          <a:p>
            <a:endParaRPr lang="nb-NO"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340768"/>
            <a:ext cx="3312368" cy="260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58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fld id="{17A9B3F3-0CDD-4032-910D-70E772557002}" type="slidenum">
              <a:rPr lang="nb-NO" noProof="0" smtClean="0"/>
              <a:pPr/>
              <a:t>3</a:t>
            </a:fld>
            <a:endParaRPr lang="nb-NO" noProof="0" dirty="0"/>
          </a:p>
        </p:txBody>
      </p:sp>
      <p:sp>
        <p:nvSpPr>
          <p:cNvPr id="4" name="Text Placeholder 3"/>
          <p:cNvSpPr>
            <a:spLocks noGrp="1"/>
          </p:cNvSpPr>
          <p:nvPr>
            <p:ph type="body" idx="22"/>
          </p:nvPr>
        </p:nvSpPr>
        <p:spPr/>
        <p:txBody>
          <a:bodyPr/>
          <a:lstStyle/>
          <a:p>
            <a:r>
              <a:rPr lang="nb-NO" dirty="0" smtClean="0"/>
              <a:t>Utvikling siden 1980-tallet!</a:t>
            </a:r>
            <a:endParaRPr lang="nb-NO" dirty="0"/>
          </a:p>
        </p:txBody>
      </p:sp>
      <p:pic>
        <p:nvPicPr>
          <p:cNvPr id="1026" name="Picture 2"/>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l="41608" r="26309"/>
          <a:stretch/>
        </p:blipFill>
        <p:spPr bwMode="auto">
          <a:xfrm>
            <a:off x="323528" y="2132856"/>
            <a:ext cx="4608512" cy="27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 b="19758"/>
          <a:stretch/>
        </p:blipFill>
        <p:spPr bwMode="auto">
          <a:xfrm>
            <a:off x="5580112" y="2020185"/>
            <a:ext cx="1944216" cy="274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52" y="5013176"/>
            <a:ext cx="3902350" cy="1477328"/>
          </a:xfrm>
          <a:prstGeom prst="rect">
            <a:avLst/>
          </a:prstGeom>
        </p:spPr>
        <p:txBody>
          <a:bodyPr wrap="none">
            <a:spAutoFit/>
          </a:bodyPr>
          <a:lstStyle/>
          <a:p>
            <a:r>
              <a:rPr lang="nb-NO" dirty="0" smtClean="0"/>
              <a:t>Isolasjonstykkelse 10-15 cm</a:t>
            </a:r>
          </a:p>
          <a:p>
            <a:r>
              <a:rPr lang="nb-NO" dirty="0"/>
              <a:t>U-verdi vegg </a:t>
            </a:r>
            <a:r>
              <a:rPr lang="nb-NO" dirty="0" smtClean="0"/>
              <a:t> 0,36 W/m</a:t>
            </a:r>
            <a:r>
              <a:rPr lang="nb-NO" baseline="30000" dirty="0" smtClean="0"/>
              <a:t>2</a:t>
            </a:r>
            <a:r>
              <a:rPr lang="nb-NO" dirty="0" smtClean="0"/>
              <a:t>K (før 1987)</a:t>
            </a:r>
            <a:endParaRPr lang="nb-NO" dirty="0"/>
          </a:p>
          <a:p>
            <a:r>
              <a:rPr lang="nb-NO" dirty="0" smtClean="0"/>
              <a:t>Lekkasjetall </a:t>
            </a:r>
            <a:r>
              <a:rPr lang="nb-NO" dirty="0"/>
              <a:t>n</a:t>
            </a:r>
            <a:r>
              <a:rPr lang="nb-NO" baseline="-25000" dirty="0"/>
              <a:t>50</a:t>
            </a:r>
            <a:r>
              <a:rPr lang="nb-NO" dirty="0"/>
              <a:t> = </a:t>
            </a:r>
            <a:r>
              <a:rPr lang="nb-NO" dirty="0" smtClean="0"/>
              <a:t>1,5 oms/h (over 2 </a:t>
            </a:r>
            <a:r>
              <a:rPr lang="nb-NO" dirty="0" err="1" smtClean="0"/>
              <a:t>etg</a:t>
            </a:r>
            <a:r>
              <a:rPr lang="nb-NO" dirty="0" smtClean="0"/>
              <a:t>)</a:t>
            </a:r>
            <a:endParaRPr lang="nb-NO" dirty="0"/>
          </a:p>
          <a:p>
            <a:r>
              <a:rPr lang="nb-NO" dirty="0" smtClean="0"/>
              <a:t>Varmebehov </a:t>
            </a:r>
            <a:r>
              <a:rPr lang="nb-NO" dirty="0" err="1" smtClean="0"/>
              <a:t>ca</a:t>
            </a:r>
            <a:r>
              <a:rPr lang="nb-NO" dirty="0"/>
              <a:t> </a:t>
            </a:r>
            <a:r>
              <a:rPr lang="nb-NO" dirty="0" smtClean="0"/>
              <a:t>80 kWh/m</a:t>
            </a:r>
            <a:r>
              <a:rPr lang="nb-NO" baseline="30000" dirty="0" smtClean="0"/>
              <a:t>2 </a:t>
            </a:r>
            <a:r>
              <a:rPr lang="nb-NO" dirty="0" smtClean="0"/>
              <a:t>år</a:t>
            </a:r>
            <a:endParaRPr lang="nb-NO" dirty="0"/>
          </a:p>
          <a:p>
            <a:endParaRPr lang="nb-NO" dirty="0" smtClean="0"/>
          </a:p>
        </p:txBody>
      </p:sp>
      <p:sp>
        <p:nvSpPr>
          <p:cNvPr id="6" name="Rectangle 5"/>
          <p:cNvSpPr/>
          <p:nvPr/>
        </p:nvSpPr>
        <p:spPr>
          <a:xfrm>
            <a:off x="5508104" y="5013176"/>
            <a:ext cx="3240360" cy="1200329"/>
          </a:xfrm>
          <a:prstGeom prst="rect">
            <a:avLst/>
          </a:prstGeom>
        </p:spPr>
        <p:txBody>
          <a:bodyPr wrap="square">
            <a:spAutoFit/>
          </a:bodyPr>
          <a:lstStyle/>
          <a:p>
            <a:r>
              <a:rPr lang="nb-NO" dirty="0"/>
              <a:t>Isolasjonstykkelse </a:t>
            </a:r>
            <a:r>
              <a:rPr lang="nb-NO" dirty="0" smtClean="0"/>
              <a:t>30 cm</a:t>
            </a:r>
          </a:p>
          <a:p>
            <a:r>
              <a:rPr lang="nb-NO" dirty="0" smtClean="0"/>
              <a:t>U-verdi vegg 0,15 W/m</a:t>
            </a:r>
            <a:r>
              <a:rPr lang="nb-NO" baseline="30000" dirty="0" smtClean="0"/>
              <a:t>2</a:t>
            </a:r>
            <a:r>
              <a:rPr lang="nb-NO" dirty="0" smtClean="0"/>
              <a:t>K</a:t>
            </a:r>
            <a:endParaRPr lang="nb-NO" dirty="0"/>
          </a:p>
          <a:p>
            <a:r>
              <a:rPr lang="nb-NO" dirty="0" smtClean="0"/>
              <a:t>Lekkasjetall n</a:t>
            </a:r>
            <a:r>
              <a:rPr lang="nb-NO" baseline="-25000" dirty="0" smtClean="0"/>
              <a:t>50</a:t>
            </a:r>
            <a:r>
              <a:rPr lang="nb-NO" dirty="0" smtClean="0"/>
              <a:t> = 0,6 oms/h</a:t>
            </a:r>
          </a:p>
          <a:p>
            <a:r>
              <a:rPr lang="nb-NO" dirty="0" smtClean="0"/>
              <a:t>Varmebehov: 15 kWh/m</a:t>
            </a:r>
            <a:r>
              <a:rPr lang="nb-NO" baseline="30000" dirty="0" smtClean="0"/>
              <a:t>2</a:t>
            </a:r>
            <a:r>
              <a:rPr lang="nb-NO" dirty="0" smtClean="0"/>
              <a:t> år</a:t>
            </a:r>
            <a:endParaRPr lang="nb-NO" baseline="30000" dirty="0"/>
          </a:p>
        </p:txBody>
      </p:sp>
    </p:spTree>
    <p:extLst>
      <p:ext uri="{BB962C8B-B14F-4D97-AF65-F5344CB8AC3E}">
        <p14:creationId xmlns:p14="http://schemas.microsoft.com/office/powerpoint/2010/main" val="316800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nb-NO" dirty="0" smtClean="0"/>
              <a:t>Bedre isolerte bygg gir et vesentlig lavere energibehov til oppvarming</a:t>
            </a:r>
          </a:p>
          <a:p>
            <a:r>
              <a:rPr lang="nb-NO" dirty="0" smtClean="0"/>
              <a:t>Oppvarmingsbehovet tilstede bare i kortere perioder </a:t>
            </a:r>
          </a:p>
          <a:p>
            <a:r>
              <a:rPr lang="nb-NO" dirty="0"/>
              <a:t>O</a:t>
            </a:r>
            <a:r>
              <a:rPr lang="nb-NO" dirty="0" smtClean="0"/>
              <a:t>ppvarmingsbehov er ganske lite.</a:t>
            </a:r>
          </a:p>
          <a:p>
            <a:r>
              <a:rPr lang="nb-NO" dirty="0" smtClean="0"/>
              <a:t>Nødvendig </a:t>
            </a:r>
            <a:r>
              <a:rPr lang="nb-NO" dirty="0" err="1" smtClean="0"/>
              <a:t>overtemperatur</a:t>
            </a:r>
            <a:r>
              <a:rPr lang="nb-NO" dirty="0" smtClean="0"/>
              <a:t>  mye lavere enn tidligere</a:t>
            </a:r>
            <a:endParaRPr lang="nb-NO" baseline="30000" dirty="0"/>
          </a:p>
          <a:p>
            <a:r>
              <a:rPr lang="nb-NO" dirty="0" smtClean="0"/>
              <a:t>Sammenheng </a:t>
            </a:r>
            <a:r>
              <a:rPr lang="nb-NO" dirty="0" err="1" smtClean="0"/>
              <a:t>overtemperatur</a:t>
            </a:r>
            <a:r>
              <a:rPr lang="nb-NO" dirty="0" smtClean="0"/>
              <a:t> og luftmengde.</a:t>
            </a:r>
          </a:p>
          <a:p>
            <a:r>
              <a:rPr lang="nb-NO" dirty="0" smtClean="0"/>
              <a:t>Behovsstyrt ventilasjon  - mulighet for individuell tilpassing. </a:t>
            </a:r>
            <a:endParaRPr lang="nb-NO" dirty="0"/>
          </a:p>
        </p:txBody>
      </p:sp>
      <p:sp>
        <p:nvSpPr>
          <p:cNvPr id="3" name="Slide Number Placeholder 2"/>
          <p:cNvSpPr>
            <a:spLocks noGrp="1"/>
          </p:cNvSpPr>
          <p:nvPr>
            <p:ph type="sldNum" sz="quarter" idx="21"/>
          </p:nvPr>
        </p:nvSpPr>
        <p:spPr/>
        <p:txBody>
          <a:bodyPr/>
          <a:lstStyle/>
          <a:p>
            <a:fld id="{17A9B3F3-0CDD-4032-910D-70E772557002}" type="slidenum">
              <a:rPr lang="nb-NO" noProof="0" smtClean="0"/>
              <a:pPr/>
              <a:t>4</a:t>
            </a:fld>
            <a:endParaRPr lang="nb-NO" noProof="0" dirty="0"/>
          </a:p>
        </p:txBody>
      </p:sp>
      <p:sp>
        <p:nvSpPr>
          <p:cNvPr id="4" name="Text Placeholder 3"/>
          <p:cNvSpPr>
            <a:spLocks noGrp="1"/>
          </p:cNvSpPr>
          <p:nvPr>
            <p:ph type="body" idx="22"/>
          </p:nvPr>
        </p:nvSpPr>
        <p:spPr/>
        <p:txBody>
          <a:bodyPr/>
          <a:lstStyle/>
          <a:p>
            <a:r>
              <a:rPr lang="nb-NO" dirty="0" smtClean="0"/>
              <a:t>Forutsetningene er endret</a:t>
            </a:r>
            <a:endParaRPr lang="nb-NO"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386" b="19384"/>
          <a:stretch/>
        </p:blipFill>
        <p:spPr bwMode="auto">
          <a:xfrm>
            <a:off x="6660232" y="3861048"/>
            <a:ext cx="210122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19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fld id="{17A9B3F3-0CDD-4032-910D-70E772557002}" type="slidenum">
              <a:rPr lang="nb-NO" noProof="0" smtClean="0"/>
              <a:pPr/>
              <a:t>5</a:t>
            </a:fld>
            <a:endParaRPr lang="nb-NO" noProof="0" dirty="0"/>
          </a:p>
        </p:txBody>
      </p:sp>
      <p:sp>
        <p:nvSpPr>
          <p:cNvPr id="4" name="Text Placeholder 3"/>
          <p:cNvSpPr>
            <a:spLocks noGrp="1"/>
          </p:cNvSpPr>
          <p:nvPr>
            <p:ph type="body" idx="22"/>
          </p:nvPr>
        </p:nvSpPr>
        <p:spPr/>
        <p:txBody>
          <a:bodyPr/>
          <a:lstStyle/>
          <a:p>
            <a:r>
              <a:rPr lang="nb-NO" dirty="0" smtClean="0"/>
              <a:t>Værstatistikk</a:t>
            </a:r>
            <a:endParaRPr lang="nb-NO" dirty="0"/>
          </a:p>
        </p:txBody>
      </p:sp>
      <p:pic>
        <p:nvPicPr>
          <p:cNvPr id="3074"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300192" y="2060848"/>
            <a:ext cx="2448818" cy="367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3"/>
          <p:cNvGraphicFramePr>
            <a:graphicFrameLocks/>
          </p:cNvGraphicFramePr>
          <p:nvPr>
            <p:extLst>
              <p:ext uri="{D42A27DB-BD31-4B8C-83A1-F6EECF244321}">
                <p14:modId xmlns:p14="http://schemas.microsoft.com/office/powerpoint/2010/main" val="202571212"/>
              </p:ext>
            </p:extLst>
          </p:nvPr>
        </p:nvGraphicFramePr>
        <p:xfrm>
          <a:off x="323528" y="2204864"/>
          <a:ext cx="5910879" cy="2692579"/>
        </p:xfrm>
        <a:graphic>
          <a:graphicData uri="http://schemas.openxmlformats.org/drawingml/2006/table">
            <a:tbl>
              <a:tblPr>
                <a:tableStyleId>{5C22544A-7EE6-4342-B048-85BDC9FD1C3A}</a:tableStyleId>
              </a:tblPr>
              <a:tblGrid>
                <a:gridCol w="1224133"/>
                <a:gridCol w="559686"/>
                <a:gridCol w="675529"/>
                <a:gridCol w="675529"/>
                <a:gridCol w="675529"/>
                <a:gridCol w="675529"/>
                <a:gridCol w="675529"/>
                <a:gridCol w="749415"/>
              </a:tblGrid>
              <a:tr h="304830">
                <a:tc gridSpan="8">
                  <a:txBody>
                    <a:bodyPr/>
                    <a:lstStyle/>
                    <a:p>
                      <a:pPr algn="ctr" fontAlgn="ctr"/>
                      <a:r>
                        <a:rPr lang="nb-NO" sz="1100" u="none" strike="noStrike" dirty="0" smtClean="0">
                          <a:solidFill>
                            <a:srgbClr val="5A471C"/>
                          </a:solidFill>
                          <a:effectLst/>
                        </a:rPr>
                        <a:t>Målestasjon </a:t>
                      </a:r>
                      <a:r>
                        <a:rPr lang="nb-NO" sz="1100" u="none" strike="noStrike" dirty="0">
                          <a:solidFill>
                            <a:srgbClr val="5A471C"/>
                          </a:solidFill>
                          <a:effectLst/>
                        </a:rPr>
                        <a:t>Oslo-Blindern</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2429">
                <a:tc gridSpan="8">
                  <a:txBody>
                    <a:bodyPr/>
                    <a:lstStyle/>
                    <a:p>
                      <a:pPr algn="ctr" fontAlgn="ctr"/>
                      <a:r>
                        <a:rPr lang="nb-NO" sz="1100" u="none" strike="noStrike" dirty="0">
                          <a:solidFill>
                            <a:srgbClr val="5A471C"/>
                          </a:solidFill>
                          <a:effectLst/>
                        </a:rPr>
                        <a:t>Resultater fra 2004-2013 (10år)</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1330">
                <a:tc>
                  <a:txBody>
                    <a:bodyPr/>
                    <a:lstStyle/>
                    <a:p>
                      <a:pPr algn="l" fontAlgn="b"/>
                      <a:r>
                        <a:rPr lang="en-US" sz="1100" u="none" strike="noStrike">
                          <a:solidFill>
                            <a:srgbClr val="5A471C"/>
                          </a:solidFill>
                          <a:effectLst/>
                        </a:rPr>
                        <a:t> </a:t>
                      </a:r>
                      <a:endParaRPr lang="en-US" sz="1100" b="0" i="0" u="none" strike="noStrike">
                        <a:solidFill>
                          <a:srgbClr val="5A471C"/>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jan</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err="1">
                          <a:solidFill>
                            <a:srgbClr val="5A471C"/>
                          </a:solidFill>
                          <a:effectLst/>
                        </a:rPr>
                        <a:t>feb</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mar</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nov</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err="1">
                          <a:solidFill>
                            <a:srgbClr val="5A471C"/>
                          </a:solidFill>
                          <a:effectLst/>
                        </a:rPr>
                        <a:t>des</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Tot</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Snitt pr. år</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30">
                <a:tc>
                  <a:txBody>
                    <a:bodyPr/>
                    <a:lstStyle/>
                    <a:p>
                      <a:pPr algn="ctr" fontAlgn="ctr"/>
                      <a:r>
                        <a:rPr lang="nb-NO" sz="1100" u="none" strike="noStrike">
                          <a:solidFill>
                            <a:srgbClr val="5A471C"/>
                          </a:solidFill>
                          <a:effectLst/>
                        </a:rPr>
                        <a:t>Dager med -8°C</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85</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78</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45</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8</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74</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290</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29</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30">
                <a:tc>
                  <a:txBody>
                    <a:bodyPr/>
                    <a:lstStyle/>
                    <a:p>
                      <a:pPr algn="ctr" fontAlgn="ctr"/>
                      <a:r>
                        <a:rPr lang="nb-NO" sz="1100" u="none" strike="noStrike">
                          <a:solidFill>
                            <a:srgbClr val="5A471C"/>
                          </a:solidFill>
                          <a:effectLst/>
                        </a:rPr>
                        <a:t>Dager med -14</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18</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16</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6</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0</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17</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57</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5,7</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30">
                <a:tc>
                  <a:txBody>
                    <a:bodyPr/>
                    <a:lstStyle/>
                    <a:p>
                      <a:pPr algn="ctr" fontAlgn="ctr"/>
                      <a:r>
                        <a:rPr lang="nb-NO" sz="1100" u="none" strike="noStrike">
                          <a:solidFill>
                            <a:srgbClr val="5A471C"/>
                          </a:solidFill>
                          <a:effectLst/>
                        </a:rPr>
                        <a:t>Dager med -20</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2</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0</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0</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a:solidFill>
                            <a:srgbClr val="5A471C"/>
                          </a:solidFill>
                          <a:effectLst/>
                        </a:rPr>
                        <a:t>0</a:t>
                      </a:r>
                      <a:endParaRPr lang="en-US" sz="1100" b="0" i="0" u="none" strike="noStrike">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0</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2</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100" u="none" strike="noStrike" dirty="0">
                          <a:solidFill>
                            <a:srgbClr val="5A471C"/>
                          </a:solidFill>
                          <a:effectLst/>
                        </a:rPr>
                        <a:t>0,2</a:t>
                      </a:r>
                      <a:endParaRPr lang="en-US" sz="1100" b="0" i="0" u="none" strike="noStrike" dirty="0">
                        <a:solidFill>
                          <a:srgbClr val="5A471C"/>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002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21"/>
          </p:nvPr>
        </p:nvSpPr>
        <p:spPr/>
        <p:txBody>
          <a:bodyPr/>
          <a:lstStyle/>
          <a:p>
            <a:fld id="{17A9B3F3-0CDD-4032-910D-70E772557002}" type="slidenum">
              <a:rPr lang="nb-NO" noProof="0" smtClean="0"/>
              <a:pPr/>
              <a:t>6</a:t>
            </a:fld>
            <a:endParaRPr lang="nb-NO" noProof="0" dirty="0"/>
          </a:p>
        </p:txBody>
      </p:sp>
      <p:sp>
        <p:nvSpPr>
          <p:cNvPr id="4" name="Plassholder for tekst 3"/>
          <p:cNvSpPr>
            <a:spLocks noGrp="1"/>
          </p:cNvSpPr>
          <p:nvPr>
            <p:ph type="body" idx="22"/>
          </p:nvPr>
        </p:nvSpPr>
        <p:spPr>
          <a:xfrm>
            <a:off x="320698" y="620688"/>
            <a:ext cx="8429684" cy="642942"/>
          </a:xfrm>
        </p:spPr>
        <p:txBody>
          <a:bodyPr/>
          <a:lstStyle/>
          <a:p>
            <a:r>
              <a:rPr lang="en-US" altLang="nb-NO" dirty="0" err="1">
                <a:solidFill>
                  <a:srgbClr val="002060"/>
                </a:solidFill>
              </a:rPr>
              <a:t>Overflatetemperatur</a:t>
            </a:r>
            <a:r>
              <a:rPr lang="en-US" altLang="nb-NO" dirty="0">
                <a:solidFill>
                  <a:srgbClr val="002060"/>
                </a:solidFill>
              </a:rPr>
              <a:t>: </a:t>
            </a:r>
            <a:r>
              <a:rPr lang="en-US" altLang="nb-NO" dirty="0" err="1">
                <a:solidFill>
                  <a:srgbClr val="002060"/>
                </a:solidFill>
              </a:rPr>
              <a:t>vindu</a:t>
            </a:r>
            <a:endParaRPr lang="nb-NO" dirty="0"/>
          </a:p>
        </p:txBody>
      </p:sp>
      <p:pic>
        <p:nvPicPr>
          <p:cNvPr id="5"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971600" y="1267690"/>
            <a:ext cx="6768752" cy="489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5652120" y="929153"/>
            <a:ext cx="3079946" cy="461665"/>
          </a:xfrm>
          <a:prstGeom prst="rect">
            <a:avLst/>
          </a:prstGeom>
        </p:spPr>
        <p:txBody>
          <a:bodyPr wrap="none">
            <a:spAutoFit/>
          </a:bodyPr>
          <a:lstStyle/>
          <a:p>
            <a:pPr algn="ctr">
              <a:defRPr sz="2400" b="0" i="0" u="none" strike="noStrike" kern="1200" spc="0" baseline="0">
                <a:solidFill>
                  <a:srgbClr val="003366"/>
                </a:solidFill>
                <a:latin typeface="+mn-lt"/>
                <a:ea typeface="+mn-ea"/>
                <a:cs typeface="+mn-cs"/>
              </a:defRPr>
            </a:pPr>
            <a:r>
              <a:rPr lang="nb-NO" i="1" dirty="0" err="1"/>
              <a:t>Wigenstad</a:t>
            </a:r>
            <a:r>
              <a:rPr lang="nb-NO" i="1" dirty="0"/>
              <a:t> et al., 2012)</a:t>
            </a:r>
            <a:endParaRPr lang="en-US" dirty="0"/>
          </a:p>
        </p:txBody>
      </p:sp>
      <p:grpSp>
        <p:nvGrpSpPr>
          <p:cNvPr id="7" name="Groupe 3"/>
          <p:cNvGrpSpPr/>
          <p:nvPr/>
        </p:nvGrpSpPr>
        <p:grpSpPr>
          <a:xfrm>
            <a:off x="6113328" y="4092070"/>
            <a:ext cx="2880320" cy="2081693"/>
            <a:chOff x="2987824" y="2780928"/>
            <a:chExt cx="3264875" cy="3563251"/>
          </a:xfrm>
        </p:grpSpPr>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2780928"/>
              <a:ext cx="3264875" cy="33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p:nvPr/>
          </p:nvSpPr>
          <p:spPr bwMode="auto">
            <a:xfrm rot="2700000">
              <a:off x="3743693" y="5426179"/>
              <a:ext cx="1656000" cy="180000"/>
            </a:xfrm>
            <a:prstGeom prst="rect">
              <a:avLst/>
            </a:prstGeom>
            <a:solidFill>
              <a:srgbClr val="FF0000"/>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rot="-2700000">
              <a:off x="3766572" y="5424073"/>
              <a:ext cx="1656000" cy="180000"/>
            </a:xfrm>
            <a:prstGeom prst="rect">
              <a:avLst/>
            </a:prstGeom>
            <a:solidFill>
              <a:srgbClr val="FF0000"/>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18256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21"/>
          </p:nvPr>
        </p:nvSpPr>
        <p:spPr/>
        <p:txBody>
          <a:bodyPr/>
          <a:lstStyle/>
          <a:p>
            <a:fld id="{17A9B3F3-0CDD-4032-910D-70E772557002}" type="slidenum">
              <a:rPr lang="nb-NO" noProof="0" smtClean="0"/>
              <a:pPr/>
              <a:t>7</a:t>
            </a:fld>
            <a:endParaRPr lang="nb-NO" noProof="0" dirty="0"/>
          </a:p>
        </p:txBody>
      </p:sp>
      <p:sp>
        <p:nvSpPr>
          <p:cNvPr id="4" name="Plassholder for tekst 3"/>
          <p:cNvSpPr>
            <a:spLocks noGrp="1"/>
          </p:cNvSpPr>
          <p:nvPr>
            <p:ph type="body" idx="22"/>
          </p:nvPr>
        </p:nvSpPr>
        <p:spPr/>
        <p:txBody>
          <a:bodyPr/>
          <a:lstStyle/>
          <a:p>
            <a:r>
              <a:rPr lang="nb-NO" dirty="0" err="1" smtClean="0"/>
              <a:t>Passivhus</a:t>
            </a:r>
            <a:r>
              <a:rPr lang="nb-NO" dirty="0" smtClean="0"/>
              <a:t>- definisjonen fra Tyskland</a:t>
            </a:r>
            <a:endParaRPr lang="nb-NO" dirty="0"/>
          </a:p>
        </p:txBody>
      </p:sp>
      <p:pic>
        <p:nvPicPr>
          <p:cNvPr id="3074"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5993320" cy="382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27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4"/>
          </p:nvPr>
        </p:nvSpPr>
        <p:spPr/>
        <p:txBody>
          <a:bodyPr/>
          <a:lstStyle/>
          <a:p>
            <a:r>
              <a:rPr lang="nb-NO" dirty="0" smtClean="0"/>
              <a:t>Vi mener at behovet for lokal varme kan dekkes helt eller i betydelig grad med ventilasjonsanlegget, slik at det lokale varmeanlegget kan fjernes eller forenkles</a:t>
            </a:r>
          </a:p>
          <a:p>
            <a:r>
              <a:rPr lang="nb-NO" dirty="0" smtClean="0"/>
              <a:t>Vi tror at det er mulig at ventilasjonsluft med </a:t>
            </a:r>
            <a:r>
              <a:rPr lang="nb-NO" dirty="0" err="1" smtClean="0"/>
              <a:t>overtemperatur</a:t>
            </a:r>
            <a:r>
              <a:rPr lang="nb-NO" dirty="0" smtClean="0"/>
              <a:t> kan bidra til godt inneklima hvis oppvarmingsbehovet er tilstrekkelig lavt</a:t>
            </a:r>
          </a:p>
          <a:p>
            <a:r>
              <a:rPr lang="nb-NO" dirty="0" smtClean="0"/>
              <a:t>Med riktig valg av vinduer ut fra varmetap, utstrekning og utforming vil det teoretisk ikke være nødvendig med kaldrassikring for å oppnå god termisk komfort. </a:t>
            </a:r>
          </a:p>
          <a:p>
            <a:r>
              <a:rPr lang="nb-NO" dirty="0" smtClean="0"/>
              <a:t>Vil brukerne kunne akseptere det?</a:t>
            </a:r>
          </a:p>
          <a:p>
            <a:endParaRPr lang="nb-NO" dirty="0" smtClean="0"/>
          </a:p>
          <a:p>
            <a:endParaRPr lang="nb-NO" dirty="0"/>
          </a:p>
        </p:txBody>
      </p:sp>
      <p:sp>
        <p:nvSpPr>
          <p:cNvPr id="3" name="Plassholder for lysbildenummer 2"/>
          <p:cNvSpPr>
            <a:spLocks noGrp="1"/>
          </p:cNvSpPr>
          <p:nvPr>
            <p:ph type="sldNum" sz="quarter" idx="21"/>
          </p:nvPr>
        </p:nvSpPr>
        <p:spPr/>
        <p:txBody>
          <a:bodyPr/>
          <a:lstStyle/>
          <a:p>
            <a:fld id="{17A9B3F3-0CDD-4032-910D-70E772557002}" type="slidenum">
              <a:rPr lang="nb-NO" noProof="0" smtClean="0"/>
              <a:pPr/>
              <a:t>8</a:t>
            </a:fld>
            <a:endParaRPr lang="nb-NO" noProof="0" dirty="0"/>
          </a:p>
        </p:txBody>
      </p:sp>
      <p:sp>
        <p:nvSpPr>
          <p:cNvPr id="4" name="Plassholder for tekst 3"/>
          <p:cNvSpPr>
            <a:spLocks noGrp="1"/>
          </p:cNvSpPr>
          <p:nvPr>
            <p:ph type="body" idx="22"/>
          </p:nvPr>
        </p:nvSpPr>
        <p:spPr/>
        <p:txBody>
          <a:bodyPr/>
          <a:lstStyle/>
          <a:p>
            <a:r>
              <a:rPr lang="nb-NO" dirty="0" smtClean="0"/>
              <a:t>Våre hypoteser :</a:t>
            </a:r>
            <a:endParaRPr lang="nb-NO" dirty="0"/>
          </a:p>
        </p:txBody>
      </p:sp>
    </p:spTree>
    <p:extLst>
      <p:ext uri="{BB962C8B-B14F-4D97-AF65-F5344CB8AC3E}">
        <p14:creationId xmlns:p14="http://schemas.microsoft.com/office/powerpoint/2010/main" val="29944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4"/>
          </p:nvPr>
        </p:nvSpPr>
        <p:spPr/>
        <p:txBody>
          <a:bodyPr/>
          <a:lstStyle/>
          <a:p>
            <a:r>
              <a:rPr lang="nb-NO" dirty="0" smtClean="0"/>
              <a:t>Miljøhuset GK  </a:t>
            </a:r>
            <a:endParaRPr lang="nb-NO" dirty="0"/>
          </a:p>
        </p:txBody>
      </p:sp>
      <p:sp>
        <p:nvSpPr>
          <p:cNvPr id="3" name="Slide Number Placeholder 2"/>
          <p:cNvSpPr>
            <a:spLocks noGrp="1"/>
          </p:cNvSpPr>
          <p:nvPr>
            <p:ph type="sldNum" sz="quarter" idx="21"/>
          </p:nvPr>
        </p:nvSpPr>
        <p:spPr/>
        <p:txBody>
          <a:bodyPr/>
          <a:lstStyle/>
          <a:p>
            <a:fld id="{17A9B3F3-0CDD-4032-910D-70E772557002}" type="slidenum">
              <a:rPr lang="nb-NO" noProof="0" smtClean="0"/>
              <a:pPr/>
              <a:t>9</a:t>
            </a:fld>
            <a:endParaRPr lang="nb-NO" noProof="0" dirty="0"/>
          </a:p>
        </p:txBody>
      </p:sp>
      <p:sp>
        <p:nvSpPr>
          <p:cNvPr id="4" name="Text Placeholder 3"/>
          <p:cNvSpPr>
            <a:spLocks noGrp="1"/>
          </p:cNvSpPr>
          <p:nvPr>
            <p:ph type="body" sz="quarter" idx="22"/>
          </p:nvPr>
        </p:nvSpPr>
        <p:spPr>
          <a:xfrm>
            <a:off x="383964" y="1988840"/>
            <a:ext cx="7428396" cy="4104456"/>
          </a:xfrm>
        </p:spPr>
        <p:txBody>
          <a:bodyPr>
            <a:normAutofit/>
          </a:bodyPr>
          <a:lstStyle/>
          <a:p>
            <a:r>
              <a:rPr lang="nb-NO" dirty="0" smtClean="0"/>
              <a:t>Et innovativt og gjennomkalkulert bygg </a:t>
            </a:r>
          </a:p>
          <a:p>
            <a:endParaRPr lang="nb-NO" dirty="0"/>
          </a:p>
          <a:p>
            <a:pPr>
              <a:buFont typeface="Arial" panose="020B0604020202020204" pitchFamily="34" charset="0"/>
              <a:buChar char="•"/>
            </a:pPr>
            <a:r>
              <a:rPr lang="nb-NO" dirty="0" smtClean="0"/>
              <a:t>GK har brukt sin kompetanse og resultatet er </a:t>
            </a:r>
            <a:r>
              <a:rPr lang="nb-NO" dirty="0"/>
              <a:t>et </a:t>
            </a:r>
            <a:r>
              <a:rPr lang="nb-NO" dirty="0" smtClean="0"/>
              <a:t>innovativt </a:t>
            </a:r>
            <a:r>
              <a:rPr lang="nb-NO" dirty="0"/>
              <a:t>og gjennomkalkulert </a:t>
            </a:r>
            <a:r>
              <a:rPr lang="nb-NO" dirty="0" smtClean="0"/>
              <a:t>bygg, Norges første </a:t>
            </a:r>
            <a:r>
              <a:rPr lang="nb-NO" dirty="0" err="1" smtClean="0"/>
              <a:t>passivhus</a:t>
            </a:r>
            <a:r>
              <a:rPr lang="nb-NO" dirty="0" smtClean="0"/>
              <a:t> kontorbygg</a:t>
            </a:r>
            <a:endParaRPr lang="nb-NO" dirty="0"/>
          </a:p>
          <a:p>
            <a:pPr>
              <a:buFont typeface="Arial" panose="020B0604020202020204" pitchFamily="34" charset="0"/>
              <a:buChar char="•"/>
            </a:pPr>
            <a:r>
              <a:rPr lang="nb-NO" dirty="0" smtClean="0"/>
              <a:t>Innen oppvarming har de tenkt radikalt nytt og sett at lavt energibehov åpner muligheter for enklere løsninger med bruk av aktive </a:t>
            </a:r>
            <a:r>
              <a:rPr lang="nb-NO" dirty="0" err="1" smtClean="0"/>
              <a:t>tilluftsventiler</a:t>
            </a:r>
            <a:r>
              <a:rPr lang="nb-NO" dirty="0" smtClean="0"/>
              <a:t> og </a:t>
            </a:r>
            <a:r>
              <a:rPr lang="nb-NO" dirty="0" err="1" smtClean="0"/>
              <a:t>Lindinvent</a:t>
            </a:r>
            <a:endParaRPr lang="nb-NO" dirty="0" smtClean="0"/>
          </a:p>
          <a:p>
            <a:pPr>
              <a:buFont typeface="Arial" panose="020B0604020202020204" pitchFamily="34" charset="0"/>
              <a:buChar char="•"/>
            </a:pPr>
            <a:r>
              <a:rPr lang="nb-NO" dirty="0" smtClean="0"/>
              <a:t>Gjennomtenkt registrering av </a:t>
            </a:r>
            <a:r>
              <a:rPr lang="nb-NO" dirty="0" err="1" smtClean="0"/>
              <a:t>driftsparametre</a:t>
            </a:r>
            <a:r>
              <a:rPr lang="nb-NO" dirty="0" smtClean="0"/>
              <a:t> gjør det enkelt å få ut informasjon om drift, inneklima, energibruk </a:t>
            </a:r>
            <a:r>
              <a:rPr lang="nb-NO" dirty="0" err="1" smtClean="0"/>
              <a:t>etc</a:t>
            </a:r>
            <a:endParaRPr lang="nb-NO" dirty="0" smtClean="0"/>
          </a:p>
          <a:p>
            <a:pPr>
              <a:buFont typeface="Arial" panose="020B0604020202020204" pitchFamily="34" charset="0"/>
              <a:buChar char="•"/>
            </a:pPr>
            <a:endParaRPr lang="nb-NO" dirty="0"/>
          </a:p>
          <a:p>
            <a:pPr>
              <a:buFont typeface="Arial" panose="020B0604020202020204" pitchFamily="34" charset="0"/>
              <a:buChar char="•"/>
            </a:pPr>
            <a:r>
              <a:rPr lang="nb-NO" dirty="0" smtClean="0"/>
              <a:t>Et ønskebygg for et forskningsprosjekt!</a:t>
            </a:r>
          </a:p>
          <a:p>
            <a:pPr>
              <a:buFont typeface="Arial" panose="020B0604020202020204" pitchFamily="34" charset="0"/>
              <a:buChar char="•"/>
            </a:pPr>
            <a:r>
              <a:rPr lang="nb-NO" dirty="0" smtClean="0"/>
              <a:t>Og en byggeier som ønsker ytterligere dokumentasjon.</a:t>
            </a:r>
            <a:endParaRPr lang="nb-NO" dirty="0"/>
          </a:p>
          <a:p>
            <a:r>
              <a:rPr lang="nb-NO" dirty="0" smtClean="0"/>
              <a:t>.</a:t>
            </a:r>
            <a:endParaRPr lang="nb-NO"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868" y="692696"/>
            <a:ext cx="3600400" cy="184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189837"/>
      </p:ext>
    </p:extLst>
  </p:cSld>
  <p:clrMapOvr>
    <a:masterClrMapping/>
  </p:clrMapOvr>
</p:sld>
</file>

<file path=ppt/theme/theme1.xml><?xml version="1.0" encoding="utf-8"?>
<a:theme xmlns:a="http://schemas.openxmlformats.org/drawingml/2006/main" name="SINTEF-Standard">
  <a:themeElements>
    <a:clrScheme name="SINTEF Standard">
      <a:dk1>
        <a:srgbClr val="FFFFFF"/>
      </a:dk1>
      <a:lt1>
        <a:srgbClr val="000000"/>
      </a:lt1>
      <a:dk2>
        <a:srgbClr val="FFFFFF"/>
      </a:dk2>
      <a:lt2>
        <a:srgbClr val="000000"/>
      </a:lt2>
      <a:accent1>
        <a:srgbClr val="A1DEE9"/>
      </a:accent1>
      <a:accent2>
        <a:srgbClr val="00ADEF"/>
      </a:accent2>
      <a:accent3>
        <a:srgbClr val="00447C"/>
      </a:accent3>
      <a:accent4>
        <a:srgbClr val="A19589"/>
      </a:accent4>
      <a:accent5>
        <a:srgbClr val="D8D0C7"/>
      </a:accent5>
      <a:accent6>
        <a:srgbClr val="A1DEE9"/>
      </a:accent6>
      <a:hlink>
        <a:srgbClr val="00ADEF"/>
      </a:hlink>
      <a:folHlink>
        <a:srgbClr val="00447C"/>
      </a:folHlink>
    </a:clrScheme>
    <a:fontScheme name="Standard">
      <a:majorFont>
        <a:latin typeface="Calibri"/>
        <a:ea typeface=""/>
        <a:cs typeface=""/>
      </a:majorFont>
      <a:minorFont>
        <a:latin typeface="Calibri"/>
        <a:ea typeface=""/>
        <a:cs typeface=""/>
      </a:minorFont>
    </a:fontScheme>
    <a:fmtScheme name="SINTEF Standard">
      <a:fillStyleLst>
        <a:solidFill>
          <a:schemeClr val="phClr"/>
        </a:solidFill>
        <a:solidFill>
          <a:schemeClr val="phClr"/>
        </a:solidFill>
        <a:solidFill>
          <a:schemeClr val="phClr"/>
        </a:solidFill>
      </a:fillStyleLst>
      <a:lnStyleLst>
        <a:ln w="3175" cap="rnd" cmpd="sng" algn="ctr">
          <a:solidFill>
            <a:schemeClr val="phClr"/>
          </a:solidFill>
          <a:prstDash val="solid"/>
        </a:ln>
        <a:ln w="6350" cap="rnd" cmpd="sng" algn="ctr">
          <a:solidFill>
            <a:schemeClr val="phClr"/>
          </a:solidFill>
          <a:prstDash val="solid"/>
        </a:ln>
        <a:ln w="1270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custClrLst>
    <a:custClr name="SINTEF Light Gray">
      <a:srgbClr val="D8D0C7"/>
    </a:custClr>
    <a:custClr name="SINTEF Gray">
      <a:srgbClr val="A19589"/>
    </a:custClr>
    <a:custClr name="SINTEF Light Blue">
      <a:srgbClr val="A1DEE9"/>
    </a:custClr>
    <a:custClr name="SINTEF Cyan">
      <a:srgbClr val="00ADEF"/>
    </a:custClr>
    <a:custClr name="SINTEF Blue">
      <a:srgbClr val="00447C"/>
    </a:custClr>
    <a:custClr name="SINTEF Light Green">
      <a:srgbClr val="7AC142"/>
    </a:custClr>
    <a:custClr name="SINTEF Green">
      <a:srgbClr val="00853F"/>
    </a:custClr>
    <a:custClr name="SINTEF Yellow">
      <a:srgbClr val="F3EA00"/>
    </a:custClr>
    <a:custClr name="SINTEF Red">
      <a:srgbClr val="E31836"/>
    </a:custClr>
    <a:custClr name="SINTEF Magenta">
      <a:srgbClr val="EC008C"/>
    </a:custClr>
    <a:custClr name="SINTEF Brown">
      <a:srgbClr val="5A471C"/>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SINTEF-Standard</Template>
  <TotalTime>3837</TotalTime>
  <Words>1326</Words>
  <Application>Microsoft Office PowerPoint</Application>
  <PresentationFormat>Skjermfremvisning (4:3)</PresentationFormat>
  <Paragraphs>169</Paragraphs>
  <Slides>14</Slides>
  <Notes>14</Notes>
  <HiddenSlides>0</HiddenSlides>
  <MMClips>0</MMClip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SINTEF-Standard</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SINTEF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Thunshelle</dc:creator>
  <cp:lastModifiedBy>Kari Thunshelle</cp:lastModifiedBy>
  <cp:revision>173</cp:revision>
  <cp:lastPrinted>2015-11-05T13:12:21Z</cp:lastPrinted>
  <dcterms:created xsi:type="dcterms:W3CDTF">2014-10-19T11:10:51Z</dcterms:created>
  <dcterms:modified xsi:type="dcterms:W3CDTF">2015-11-09T12:44:24Z</dcterms:modified>
</cp:coreProperties>
</file>