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5" r:id="rId2"/>
    <p:sldId id="321" r:id="rId3"/>
    <p:sldId id="322" r:id="rId4"/>
    <p:sldId id="327" r:id="rId5"/>
    <p:sldId id="326" r:id="rId6"/>
    <p:sldId id="329" r:id="rId7"/>
    <p:sldId id="328" r:id="rId8"/>
    <p:sldId id="330" r:id="rId9"/>
    <p:sldId id="301" r:id="rId10"/>
    <p:sldId id="303" r:id="rId11"/>
    <p:sldId id="306" r:id="rId12"/>
    <p:sldId id="311" r:id="rId13"/>
    <p:sldId id="331" r:id="rId14"/>
    <p:sldId id="332" r:id="rId15"/>
    <p:sldId id="309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58" autoAdjust="0"/>
  </p:normalViewPr>
  <p:slideViewPr>
    <p:cSldViewPr>
      <p:cViewPr>
        <p:scale>
          <a:sx n="100" d="100"/>
          <a:sy n="100" d="100"/>
        </p:scale>
        <p:origin x="-346" y="6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09/11/2015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7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09.11.2015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32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96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Nødvendig </a:t>
            </a:r>
            <a:r>
              <a:rPr lang="nb-NO" dirty="0" err="1" smtClean="0"/>
              <a:t>overtemperatur</a:t>
            </a:r>
            <a:r>
              <a:rPr lang="nb-NO" dirty="0" smtClean="0"/>
              <a:t> er avhengig av byggets isolering og klimasone. Kritiske rom bør simuleres og </a:t>
            </a:r>
            <a:r>
              <a:rPr lang="nb-NO" dirty="0" err="1" smtClean="0"/>
              <a:t>tilleggsvarme</a:t>
            </a:r>
            <a:r>
              <a:rPr lang="nb-NO" dirty="0" smtClean="0"/>
              <a:t> installeres ved behov.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Fornøyde brukere er beviset for at anlegget er godt designet og driftet.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389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Viktig å kunne tilføre</a:t>
            </a:r>
            <a:r>
              <a:rPr lang="nb-NO" baseline="0" dirty="0" smtClean="0"/>
              <a:t> komfortvarme, tilpasset de enkelte brukernes behov.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aseline="0" dirty="0" smtClean="0"/>
              <a:t>Dette er snakk om små effektbehov, i korte perioder noen få dager i året.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aseline="0" dirty="0" smtClean="0"/>
              <a:t>Vi vet ikke hvor, det er knyttet til hver bruker mer enn til enkelte rom.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stille eller løper vi fra møtet til møte)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Noen dager er "dress-møte dager", andre ganger har vi kanskje vært på byggeplass.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Noen perioder i livet er vi mer følsomme (lite nattesøvn, stress, sykdom)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9270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 tillegg må vi vurdere følgende forhold ved hjelp av beregninger: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Byggets plassering i forhold til klimasone, DUT og oppvarmingsbehov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Byggets konstruksjon – er u-verdi til vegger/tak tilstrekkelig eller må vi/kan vi gå opp på isolasjonstykkelse? Tetthet god nok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For å tilføye mer varme på kalde dager, kan vi klare oss med kortere perioder med isoterm </a:t>
            </a:r>
            <a:r>
              <a:rPr lang="nb-NO" dirty="0" err="1" smtClean="0"/>
              <a:t>tilluft</a:t>
            </a:r>
            <a:r>
              <a:rPr lang="nb-NO" dirty="0" smtClean="0"/>
              <a:t> eller 1-2 grader </a:t>
            </a:r>
            <a:r>
              <a:rPr lang="nb-NO" dirty="0" err="1" smtClean="0"/>
              <a:t>overtemperatur</a:t>
            </a:r>
            <a:r>
              <a:rPr lang="nb-NO" dirty="0" smtClean="0"/>
              <a:t>? Gir det nok tilført effekt?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Tilført effekt kan økes ved å gå opp i </a:t>
            </a:r>
            <a:r>
              <a:rPr lang="nb-NO" dirty="0" err="1" smtClean="0"/>
              <a:t>tilluftsmengde</a:t>
            </a:r>
            <a:r>
              <a:rPr lang="nb-NO" dirty="0" smtClean="0"/>
              <a:t>. Det er bedre å tilføre mer luft med lavere temperatur. Lav luftmengde og høy temperatur gir fare for kortslutning.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Et </a:t>
            </a:r>
            <a:r>
              <a:rPr lang="nb-NO" dirty="0" err="1" smtClean="0"/>
              <a:t>passivhusbygg</a:t>
            </a:r>
            <a:r>
              <a:rPr lang="nb-NO" dirty="0" smtClean="0"/>
              <a:t> er termisk tregt. Vil en oppvarming om natten til akseptabel innetemperatur gi oss tilstrekkelig "forvarming" de kaldeste dagene? Om natten tillates også noe over 2 grader </a:t>
            </a:r>
            <a:r>
              <a:rPr lang="nb-NO" dirty="0" err="1" smtClean="0"/>
              <a:t>overtemperatur</a:t>
            </a:r>
            <a:r>
              <a:rPr lang="nb-NO" dirty="0" smtClean="0"/>
              <a:t> (maks 4).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Tidskonstanten er gitt ved T= C/H der C er byggets varmekapasitet og H er varmetapet.</a:t>
            </a:r>
            <a:r>
              <a:rPr lang="nb-NO" baseline="0" dirty="0" smtClean="0"/>
              <a:t> God u-verdi gir lavt varmetap og dermed høy </a:t>
            </a:r>
            <a:r>
              <a:rPr lang="nb-NO" baseline="0" dirty="0" err="1" smtClean="0"/>
              <a:t>tidskonstand</a:t>
            </a:r>
            <a:r>
              <a:rPr lang="nb-NO" baseline="0" dirty="0" smtClean="0"/>
              <a:t>. Tidskonstanten til GK-huset er beregnet til 48t for </a:t>
            </a:r>
            <a:r>
              <a:rPr lang="nb-NO" baseline="0" dirty="0" err="1" smtClean="0"/>
              <a:t>hyg</a:t>
            </a:r>
            <a:r>
              <a:rPr lang="nb-NO" baseline="0" dirty="0" smtClean="0"/>
              <a:t>. Min (18l/s), 20 t for maks (50l/s)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02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Oppvarmingsbehovet</a:t>
            </a:r>
            <a:r>
              <a:rPr lang="nb-NO" baseline="0" dirty="0" smtClean="0"/>
              <a:t> for å dekke transmisjonstap og infiltrasjonstapet er Summen av u-verdi gange areal pluss infiltrasjonsvarmetapet. Dette multiplisert med oppvarmingen fra utetemperatur til romtemperatur. Deler vi på gulvarealet får vi watt per kvadratmeter.</a:t>
            </a:r>
          </a:p>
          <a:p>
            <a:endParaRPr lang="nb-NO" baseline="0" dirty="0" smtClean="0"/>
          </a:p>
          <a:p>
            <a:r>
              <a:rPr lang="nb-NO" dirty="0" smtClean="0"/>
              <a:t>Vi har ikke sagt så mye om gode driftsstrategier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254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 tillegg må vi vurdere følgende forhold ved hjelp av beregninger: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Byggets plassering i forhold til klimasone, DUT og oppvarmingsbehov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Byggets konstruksjon – er u-verdi til vegger/tak tilstrekkelig eller må vi/kan vi gå opp på isolasjonstykkelse? Tetthet god nok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For å tilføye mer varme på kalde dager, kan vi klare oss med kortere perioder med isoterm </a:t>
            </a:r>
            <a:r>
              <a:rPr lang="nb-NO" dirty="0" err="1" smtClean="0"/>
              <a:t>tilluft</a:t>
            </a:r>
            <a:r>
              <a:rPr lang="nb-NO" dirty="0" smtClean="0"/>
              <a:t> eller 1-2 grader </a:t>
            </a:r>
            <a:r>
              <a:rPr lang="nb-NO" dirty="0" err="1" smtClean="0"/>
              <a:t>overtemperatur</a:t>
            </a:r>
            <a:r>
              <a:rPr lang="nb-NO" dirty="0" smtClean="0"/>
              <a:t>? Gir det nok tilført effekt?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Tilført effekt kan økes ved å gå opp i </a:t>
            </a:r>
            <a:r>
              <a:rPr lang="nb-NO" dirty="0" err="1" smtClean="0"/>
              <a:t>tilluftsmengde</a:t>
            </a:r>
            <a:r>
              <a:rPr lang="nb-NO" dirty="0" smtClean="0"/>
              <a:t>. Det er bedre å tilføre mer luft med lavere temperatur. Lav luftmengde og høy temperatur gir fare for kortslutning.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Et </a:t>
            </a:r>
            <a:r>
              <a:rPr lang="nb-NO" dirty="0" err="1" smtClean="0"/>
              <a:t>passivhusbygg</a:t>
            </a:r>
            <a:r>
              <a:rPr lang="nb-NO" dirty="0" smtClean="0"/>
              <a:t> er termisk tregt. Vil en oppvarming om natten til akseptabel innetemperatur gi oss tilstrekkelig "forvarming" de kaldeste dagene? Om natten tillates også noe over 2 grader </a:t>
            </a:r>
            <a:r>
              <a:rPr lang="nb-NO" dirty="0" err="1" smtClean="0"/>
              <a:t>overtemperatur</a:t>
            </a:r>
            <a:r>
              <a:rPr lang="nb-NO" dirty="0" smtClean="0"/>
              <a:t> (maks 4).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02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561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761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74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kjørte forsøk de kaldeste dagene vinteren 2015, </a:t>
            </a:r>
            <a:r>
              <a:rPr lang="nb-NO" dirty="0" err="1" smtClean="0"/>
              <a:t>dvs</a:t>
            </a:r>
            <a:r>
              <a:rPr lang="nb-NO" dirty="0" smtClean="0"/>
              <a:t> januar og første uken i februar. Utetemperaturen</a:t>
            </a:r>
            <a:r>
              <a:rPr lang="nb-NO" baseline="0" dirty="0" smtClean="0"/>
              <a:t> lå ned mot -10C noen dager, andre litt mildere - rundt -2 -4C. </a:t>
            </a:r>
          </a:p>
          <a:p>
            <a:r>
              <a:rPr lang="nb-NO" baseline="0" dirty="0" smtClean="0"/>
              <a:t>Det er kortere perioder (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½ t) med </a:t>
            </a:r>
            <a:r>
              <a:rPr lang="nb-NO" baseline="0" dirty="0" err="1" smtClean="0"/>
              <a:t>overtemperatur</a:t>
            </a:r>
            <a:r>
              <a:rPr lang="nb-NO" baseline="0" dirty="0" smtClean="0"/>
              <a:t>, og siden vi har koblet svar mot plassering vet vi hvilke </a:t>
            </a:r>
            <a:r>
              <a:rPr lang="nb-NO" baseline="0" dirty="0" err="1" smtClean="0"/>
              <a:t>romtemperautrer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tilluftstemperaturer</a:t>
            </a:r>
            <a:r>
              <a:rPr lang="nb-NO" baseline="0" dirty="0" smtClean="0"/>
              <a:t> de faktisk har vært utsatt for. Vi ser at for 24C synker </a:t>
            </a:r>
            <a:r>
              <a:rPr lang="nb-NO" baseline="0" dirty="0" err="1" smtClean="0"/>
              <a:t>temperaturem</a:t>
            </a:r>
            <a:r>
              <a:rPr lang="nb-NO" baseline="0" dirty="0" smtClean="0"/>
              <a:t> med 1-1,5 grader til leveransepunktet, for 26C synker det med 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2C. For 28 grader klarte vi bare å kjøre noen aggregat til ønsket temperatur (</a:t>
            </a:r>
            <a:r>
              <a:rPr lang="nb-NO" baseline="0" dirty="0" err="1" smtClean="0"/>
              <a:t>pga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reg</a:t>
            </a:r>
            <a:r>
              <a:rPr lang="nb-NO" baseline="0" dirty="0" smtClean="0"/>
              <a:t>. i aggregatet) de andre var rundt 26C. Der vi hadde 28C sank temperaturen 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2.5-3,3C. </a:t>
            </a:r>
          </a:p>
          <a:p>
            <a:r>
              <a:rPr lang="nb-NO" baseline="0" dirty="0" smtClean="0"/>
              <a:t>Respondentene våre har vært utsatt for isoterm eller opp til 2 graders </a:t>
            </a:r>
            <a:r>
              <a:rPr lang="nb-NO" baseline="0" dirty="0" err="1" smtClean="0"/>
              <a:t>overtemperatur</a:t>
            </a:r>
            <a:r>
              <a:rPr lang="nb-NO" baseline="0" dirty="0" smtClean="0"/>
              <a:t> i forhold til romtemperatur.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83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Brukerne ser ut til å være komfortable med korte perioder med </a:t>
            </a:r>
            <a:r>
              <a:rPr lang="nb-NO" dirty="0" err="1" smtClean="0"/>
              <a:t>overtemperatur</a:t>
            </a:r>
            <a:endParaRPr lang="nb-NO" dirty="0" smtClean="0"/>
          </a:p>
          <a:p>
            <a:r>
              <a:rPr lang="nb-NO" dirty="0" smtClean="0"/>
              <a:t>82 svar fra damer og 108 svar fra menn.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Menn er stabilt fornøyde, og ser ikke ut til å påvirkes noe særlig av </a:t>
            </a:r>
            <a:r>
              <a:rPr lang="nb-NO" sz="1200" dirty="0" err="1" smtClean="0"/>
              <a:t>tilluftstemperaturen</a:t>
            </a:r>
            <a:r>
              <a:rPr lang="nb-NO" sz="1200" dirty="0" smtClean="0"/>
              <a:t>. </a:t>
            </a:r>
          </a:p>
          <a:p>
            <a:endParaRPr lang="nb-NO" dirty="0" smtClean="0"/>
          </a:p>
          <a:p>
            <a:r>
              <a:rPr lang="nb-NO" dirty="0" smtClean="0"/>
              <a:t>Kvinnene derimot får med seg forskjellen i</a:t>
            </a:r>
            <a:r>
              <a:rPr lang="nb-NO" baseline="0" dirty="0" smtClean="0"/>
              <a:t> temperatur. </a:t>
            </a:r>
            <a:r>
              <a:rPr lang="nb-NO" dirty="0" smtClean="0"/>
              <a:t>Det er signifikant sammenheng</a:t>
            </a:r>
            <a:r>
              <a:rPr lang="nb-NO" baseline="0" dirty="0" smtClean="0"/>
              <a:t> mellom </a:t>
            </a:r>
            <a:r>
              <a:rPr lang="nb-NO" baseline="0" dirty="0" err="1" smtClean="0"/>
              <a:t>overtemperatur</a:t>
            </a:r>
            <a:r>
              <a:rPr lang="nb-NO" baseline="0" dirty="0" smtClean="0"/>
              <a:t> og fornøyde kvinner</a:t>
            </a:r>
          </a:p>
          <a:p>
            <a:r>
              <a:rPr lang="nb-NO" baseline="0" dirty="0" smtClean="0"/>
              <a:t>Kvinnene er signifikant mer fornøyd (symptomer og </a:t>
            </a:r>
            <a:r>
              <a:rPr lang="nb-NO" baseline="0" dirty="0" err="1" smtClean="0"/>
              <a:t>luftkavalitet</a:t>
            </a:r>
            <a:r>
              <a:rPr lang="nb-NO" baseline="0" dirty="0" smtClean="0"/>
              <a:t>) per grad </a:t>
            </a:r>
            <a:r>
              <a:rPr lang="nb-NO" baseline="0" dirty="0" err="1" smtClean="0"/>
              <a:t>tilluftstemperaturen</a:t>
            </a:r>
            <a:r>
              <a:rPr lang="nb-NO" baseline="0" dirty="0" smtClean="0"/>
              <a:t> går opp.</a:t>
            </a:r>
          </a:p>
          <a:p>
            <a:r>
              <a:rPr lang="nb-NO" baseline="0" dirty="0" smtClean="0"/>
              <a:t>Kvinnene liker litt høyere </a:t>
            </a:r>
            <a:r>
              <a:rPr lang="nb-NO" baseline="0" dirty="0" err="1" smtClean="0"/>
              <a:t>tilluftstemperatur</a:t>
            </a:r>
            <a:r>
              <a:rPr lang="nb-NO" baseline="0" dirty="0" smtClean="0"/>
              <a:t>. Vi har faktisk vist at de  i større grad i stand til å skille på temperaturforhold enn menn er mer sensitive i forhold til hvilken temperatur de utsettes for. Isoterm </a:t>
            </a:r>
            <a:r>
              <a:rPr lang="nb-NO" baseline="0" dirty="0" err="1" smtClean="0"/>
              <a:t>tilluft</a:t>
            </a:r>
            <a:r>
              <a:rPr lang="nb-NO" baseline="0" dirty="0" smtClean="0"/>
              <a:t> eller </a:t>
            </a:r>
            <a:r>
              <a:rPr lang="nb-NO" baseline="0" dirty="0" err="1" smtClean="0"/>
              <a:t>tilluft</a:t>
            </a:r>
            <a:r>
              <a:rPr lang="nb-NO" baseline="0" dirty="0" smtClean="0"/>
              <a:t> med litt </a:t>
            </a:r>
            <a:r>
              <a:rPr lang="nb-NO" baseline="0" dirty="0" err="1" smtClean="0"/>
              <a:t>overtemperatur</a:t>
            </a:r>
            <a:r>
              <a:rPr lang="nb-NO" baseline="0" dirty="0" smtClean="0"/>
              <a:t> er ikke bare ok men ser ut til å være positivt.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800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Målinger</a:t>
            </a:r>
            <a:r>
              <a:rPr lang="nb-NO" sz="1200" baseline="0" dirty="0" smtClean="0"/>
              <a:t> foretatt bekrefter inntrykket fra spørreundersøkelsene. Objektive </a:t>
            </a:r>
            <a:r>
              <a:rPr lang="nb-NO" sz="1200" baseline="0" dirty="0" err="1" smtClean="0"/>
              <a:t>målinge</a:t>
            </a:r>
            <a:r>
              <a:rPr lang="nb-NO" sz="1200" baseline="0" dirty="0" smtClean="0"/>
              <a:t> tilsier at dette verdiene skal ligge godt innenfor kravene til temperaturgradient og lufthastighet.</a:t>
            </a:r>
            <a:endParaRPr lang="nb-NO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Yes</a:t>
            </a:r>
            <a:r>
              <a:rPr lang="nb-NO" sz="1200" dirty="0" smtClean="0"/>
              <a:t>! </a:t>
            </a:r>
            <a:r>
              <a:rPr lang="nb-NO" sz="1200" dirty="0" err="1" smtClean="0"/>
              <a:t>Good</a:t>
            </a:r>
            <a:r>
              <a:rPr lang="nb-NO" sz="1200" dirty="0" smtClean="0"/>
              <a:t> </a:t>
            </a:r>
            <a:r>
              <a:rPr lang="nb-NO" sz="1200" dirty="0" err="1" smtClean="0"/>
              <a:t>comfort</a:t>
            </a:r>
            <a:r>
              <a:rPr lang="nb-NO" sz="1200" dirty="0" smtClean="0"/>
              <a:t>/</a:t>
            </a:r>
            <a:r>
              <a:rPr lang="nb-NO" sz="1200" dirty="0" err="1" smtClean="0"/>
              <a:t>ventilation</a:t>
            </a:r>
            <a:r>
              <a:rPr lang="nb-NO" sz="1200" dirty="0" smtClean="0"/>
              <a:t> </a:t>
            </a:r>
            <a:r>
              <a:rPr lang="nb-NO" sz="1200" dirty="0" err="1" smtClean="0"/>
              <a:t>efficiency</a:t>
            </a:r>
            <a:r>
              <a:rPr lang="nb-NO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Easier</a:t>
            </a:r>
            <a:r>
              <a:rPr lang="nb-NO" sz="1200" dirty="0" smtClean="0"/>
              <a:t> in </a:t>
            </a:r>
            <a:r>
              <a:rPr lang="nb-NO" sz="1200" dirty="0" err="1" smtClean="0"/>
              <a:t>office</a:t>
            </a:r>
            <a:r>
              <a:rPr lang="nb-NO" sz="1200" dirty="0" smtClean="0"/>
              <a:t> </a:t>
            </a:r>
            <a:r>
              <a:rPr lang="nb-NO" sz="1200" dirty="0" err="1" smtClean="0"/>
              <a:t>buildings</a:t>
            </a:r>
            <a:r>
              <a:rPr lang="nb-NO" sz="1200" dirty="0" smtClean="0"/>
              <a:t> </a:t>
            </a:r>
            <a:r>
              <a:rPr lang="nb-NO" sz="1200" dirty="0" err="1" smtClean="0"/>
              <a:t>than</a:t>
            </a:r>
            <a:r>
              <a:rPr lang="nb-NO" sz="1200" dirty="0" smtClean="0"/>
              <a:t> in </a:t>
            </a:r>
            <a:r>
              <a:rPr lang="nb-NO" sz="1200" dirty="0" err="1" smtClean="0"/>
              <a:t>dwellings</a:t>
            </a:r>
            <a:r>
              <a:rPr lang="nb-NO" sz="1200" dirty="0" smtClean="0"/>
              <a:t> (</a:t>
            </a:r>
            <a:r>
              <a:rPr lang="nb-NO" sz="1200" dirty="0" err="1" smtClean="0"/>
              <a:t>too</a:t>
            </a:r>
            <a:r>
              <a:rPr lang="nb-NO" sz="1200" dirty="0" smtClean="0"/>
              <a:t> </a:t>
            </a:r>
            <a:r>
              <a:rPr lang="nb-NO" sz="1200" dirty="0" err="1" smtClean="0"/>
              <a:t>high</a:t>
            </a:r>
            <a:r>
              <a:rPr lang="nb-NO" sz="1200" dirty="0" smtClean="0"/>
              <a:t> </a:t>
            </a:r>
            <a:r>
              <a:rPr lang="nb-NO" sz="1200" dirty="0" err="1" smtClean="0"/>
              <a:t>temperature</a:t>
            </a:r>
            <a:r>
              <a:rPr lang="nb-NO" sz="1200" dirty="0" smtClean="0"/>
              <a:t> in </a:t>
            </a:r>
            <a:r>
              <a:rPr lang="nb-NO" sz="1200" dirty="0" err="1" smtClean="0"/>
              <a:t>rooms</a:t>
            </a:r>
            <a:r>
              <a:rPr lang="nb-NO" sz="1200" dirty="0" smtClean="0"/>
              <a:t>, </a:t>
            </a:r>
            <a:r>
              <a:rPr lang="nb-NO" sz="1200" dirty="0" err="1" smtClean="0"/>
              <a:t>higher</a:t>
            </a:r>
            <a:r>
              <a:rPr lang="nb-NO" sz="1200" dirty="0" smtClean="0"/>
              <a:t> T </a:t>
            </a:r>
            <a:r>
              <a:rPr lang="nb-NO" sz="1200" dirty="0" err="1" smtClean="0"/>
              <a:t>necesseray</a:t>
            </a:r>
            <a:r>
              <a:rPr lang="nb-NO" sz="1200" dirty="0" smtClean="0"/>
              <a:t>, risk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stagnaton</a:t>
            </a:r>
            <a:r>
              <a:rPr lang="nb-NO" sz="1200" dirty="0" smtClean="0"/>
              <a:t> </a:t>
            </a:r>
            <a:r>
              <a:rPr lang="nb-NO" sz="1200" dirty="0" err="1" smtClean="0"/>
              <a:t>increased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</a:t>
            </a:r>
            <a:r>
              <a:rPr lang="nb-NO" sz="1200" dirty="0" err="1" smtClean="0"/>
              <a:t>low</a:t>
            </a:r>
            <a:r>
              <a:rPr lang="nb-NO" sz="1200" dirty="0" smtClean="0"/>
              <a:t> </a:t>
            </a:r>
            <a:r>
              <a:rPr lang="nb-NO" sz="1200" dirty="0" err="1" smtClean="0"/>
              <a:t>airflow</a:t>
            </a:r>
            <a:r>
              <a:rPr lang="nb-NO" sz="1200" dirty="0" smtClean="0"/>
              <a:t> rate)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Low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airflow</a:t>
            </a:r>
            <a:r>
              <a:rPr lang="nb-NO" sz="1200" baseline="0" dirty="0" smtClean="0"/>
              <a:t> rate </a:t>
            </a:r>
            <a:r>
              <a:rPr lang="nb-NO" sz="1200" baseline="0" dirty="0" err="1" smtClean="0"/>
              <a:t>preferable</a:t>
            </a:r>
            <a:r>
              <a:rPr lang="nb-NO" sz="1200" baseline="0" dirty="0" smtClean="0"/>
              <a:t> in terms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energy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saving</a:t>
            </a:r>
            <a:r>
              <a:rPr lang="nb-NO" sz="1200" baseline="0" dirty="0" smtClean="0"/>
              <a:t>, </a:t>
            </a:r>
            <a:r>
              <a:rPr lang="nb-NO" sz="1200" baseline="0" dirty="0" err="1" smtClean="0"/>
              <a:t>but</a:t>
            </a:r>
            <a:r>
              <a:rPr lang="nb-NO" sz="1200" baseline="0" dirty="0" smtClean="0"/>
              <a:t> not in terms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ieq</a:t>
            </a:r>
            <a:r>
              <a:rPr lang="nb-NO" sz="1200" baseline="0" dirty="0" smtClean="0"/>
              <a:t>.</a:t>
            </a:r>
            <a:endParaRPr lang="nb-NO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Local</a:t>
            </a:r>
            <a:r>
              <a:rPr lang="nb-NO" sz="1200" dirty="0" smtClean="0"/>
              <a:t> heat </a:t>
            </a:r>
            <a:r>
              <a:rPr lang="nb-NO" sz="1200" dirty="0" err="1" smtClean="0"/>
              <a:t>sources</a:t>
            </a:r>
            <a:r>
              <a:rPr lang="nb-NO" sz="1200" dirty="0" smtClean="0"/>
              <a:t> for </a:t>
            </a:r>
            <a:r>
              <a:rPr lang="nb-NO" sz="1200" dirty="0" err="1" smtClean="0"/>
              <a:t>colder</a:t>
            </a:r>
            <a:r>
              <a:rPr lang="nb-NO" sz="1200" dirty="0" smtClean="0"/>
              <a:t> </a:t>
            </a:r>
            <a:r>
              <a:rPr lang="nb-NO" sz="1200" dirty="0" err="1" smtClean="0"/>
              <a:t>days</a:t>
            </a:r>
            <a:r>
              <a:rPr lang="nb-NO" sz="1200" dirty="0" smtClean="0"/>
              <a:t> (stive, </a:t>
            </a:r>
            <a:r>
              <a:rPr lang="nb-NO" sz="1200" dirty="0" err="1" smtClean="0"/>
              <a:t>electric</a:t>
            </a:r>
            <a:r>
              <a:rPr lang="nb-NO" sz="120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More </a:t>
            </a:r>
            <a:r>
              <a:rPr lang="nb-NO" sz="1200" dirty="0" err="1" smtClean="0"/>
              <a:t>heating</a:t>
            </a:r>
            <a:r>
              <a:rPr lang="nb-NO" sz="1200" dirty="0" smtClean="0"/>
              <a:t> coils to </a:t>
            </a:r>
            <a:r>
              <a:rPr lang="nb-NO" sz="1200" dirty="0" err="1" smtClean="0"/>
              <a:t>allow</a:t>
            </a:r>
            <a:r>
              <a:rPr lang="nb-NO" sz="1200" dirty="0" smtClean="0"/>
              <a:t> for </a:t>
            </a:r>
            <a:r>
              <a:rPr lang="nb-NO" sz="1200" dirty="0" err="1" smtClean="0"/>
              <a:t>better</a:t>
            </a:r>
            <a:r>
              <a:rPr lang="nb-NO" sz="1200" dirty="0" smtClean="0"/>
              <a:t> </a:t>
            </a:r>
            <a:r>
              <a:rPr lang="nb-NO" sz="1200" dirty="0" err="1" smtClean="0"/>
              <a:t>control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the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user</a:t>
            </a:r>
            <a:r>
              <a:rPr lang="nb-NO" sz="1200" baseline="0" dirty="0" smtClean="0"/>
              <a:t>?</a:t>
            </a:r>
            <a:endParaRPr lang="nb-NO" sz="1200" dirty="0" smtClean="0"/>
          </a:p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49212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Simuleringer foretatt med</a:t>
            </a:r>
            <a:r>
              <a:rPr lang="nb-NO" baseline="0" dirty="0" smtClean="0"/>
              <a:t> inputdata fra </a:t>
            </a:r>
            <a:r>
              <a:rPr lang="nb-NO" baseline="0" dirty="0" err="1" smtClean="0"/>
              <a:t>termo</a:t>
            </a:r>
            <a:r>
              <a:rPr lang="nb-NO" baseline="0" dirty="0" smtClean="0"/>
              <a:t>-elementer på overflater under målinger i cellekontor.</a:t>
            </a:r>
          </a:p>
          <a:p>
            <a:r>
              <a:rPr lang="nb-NO" baseline="0" dirty="0" smtClean="0"/>
              <a:t>Det gir gode resultater for en situasjon som nesten aldri oppstår. I tillegg vil man kunne tilføre mer varme ved å gå opp med luftmengden.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65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Både felt, laboratoriemålinger  og CFD-simuleringer viser god ventilasjonseffektivitet for en rekke </a:t>
            </a:r>
            <a:r>
              <a:rPr lang="nb-NO" dirty="0" err="1" smtClean="0"/>
              <a:t>tilluftstemperaturer</a:t>
            </a:r>
            <a:r>
              <a:rPr lang="nb-NO" dirty="0" smtClean="0"/>
              <a:t> og ventilasjonsrater. </a:t>
            </a:r>
            <a:r>
              <a:rPr lang="nb-NO" dirty="0" err="1" smtClean="0"/>
              <a:t>Tilluften</a:t>
            </a:r>
            <a:r>
              <a:rPr lang="nb-NO" dirty="0" smtClean="0"/>
              <a:t> ikke blir liggende oppe ved taket </a:t>
            </a:r>
          </a:p>
          <a:p>
            <a:r>
              <a:rPr lang="nb-NO" dirty="0" smtClean="0"/>
              <a:t>Et kritisk punkt er høyere </a:t>
            </a:r>
            <a:r>
              <a:rPr lang="nb-NO" dirty="0" err="1" smtClean="0"/>
              <a:t>overtemperatur</a:t>
            </a:r>
            <a:r>
              <a:rPr lang="nb-NO" dirty="0" smtClean="0"/>
              <a:t> og lave luftmengder når det ikke er varmekilder tilstede. </a:t>
            </a:r>
          </a:p>
          <a:p>
            <a:r>
              <a:rPr lang="nb-NO" dirty="0" smtClean="0"/>
              <a:t>God ventilasjonseffektivitet når det er personer og/eller pc (varmekilde) tilstede. </a:t>
            </a:r>
          </a:p>
          <a:p>
            <a:r>
              <a:rPr lang="nb-NO" dirty="0" smtClean="0"/>
              <a:t>Vi kan</a:t>
            </a:r>
            <a:r>
              <a:rPr lang="nb-NO" baseline="0" dirty="0" smtClean="0"/>
              <a:t> benytte </a:t>
            </a:r>
            <a:r>
              <a:rPr lang="nb-NO" dirty="0" smtClean="0"/>
              <a:t>høyere ventilasjonsrate og lavere </a:t>
            </a:r>
            <a:r>
              <a:rPr lang="nb-NO" dirty="0" err="1" smtClean="0"/>
              <a:t>overtemperatur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Det gir best ventilasjonseffekt i rommet når varmekilder introduseres i lav høyde (PC) enn høyt (lys).</a:t>
            </a:r>
          </a:p>
          <a:p>
            <a:r>
              <a:rPr lang="nb-NO" dirty="0" smtClean="0"/>
              <a:t>Laboratoriemålinger viser at avtrekk ved gulv gir bedre ventilasjonseffektivitet enn avtrekk ved tak. Dette gjelder spesielt for høyere </a:t>
            </a:r>
            <a:r>
              <a:rPr lang="nb-NO" dirty="0" err="1" smtClean="0"/>
              <a:t>overtemperaturer</a:t>
            </a:r>
            <a:r>
              <a:rPr lang="nb-NO" dirty="0" smtClean="0"/>
              <a:t> på </a:t>
            </a:r>
            <a:r>
              <a:rPr lang="nb-NO" dirty="0" err="1" smtClean="0"/>
              <a:t>tilluft</a:t>
            </a:r>
            <a:r>
              <a:rPr lang="nb-NO" dirty="0" smtClean="0"/>
              <a:t> (6-8˚C). overstrømning ved tak bedre muligheter for demping av overføringslyd.(For rom med overstrømning til felles avtrekk)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2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Ja. I bygg med lavt oppvarmingsbehov og godt isolert bygningskropp. Vinduer med god U-verdi gir liten kuldestråling og neglisjerbart </a:t>
            </a:r>
            <a:r>
              <a:rPr lang="nb-NO" dirty="0" err="1" smtClean="0"/>
              <a:t>kaldras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Oppvarmingsbehovet dekkes i hovedsak av internlaster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Vi må stille krav til vinduer. Anbefalt u-verdi er 0,8 W/(m</a:t>
            </a:r>
            <a:r>
              <a:rPr lang="nb-NO" baseline="30000" dirty="0" smtClean="0"/>
              <a:t>2</a:t>
            </a:r>
            <a:r>
              <a:rPr lang="nb-NO" dirty="0" smtClean="0"/>
              <a:t>K). Det må også utøves forsiktighet med store/høye vinduer. Gjør beregninger i kritiske rom/for kritiske flater.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Både målinger og beregninger tilsier at det er en </a:t>
            </a:r>
            <a:r>
              <a:rPr lang="nb-NO" dirty="0" err="1" smtClean="0"/>
              <a:t>nærsone</a:t>
            </a:r>
            <a:r>
              <a:rPr lang="nb-NO" dirty="0" smtClean="0"/>
              <a:t> inntil vindu. Arbeidsplasser må ikke plasseres nærmere enn 60 cm fra vinduet for å unngå problemer.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71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 sz="18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43E4-8755-4F7D-8697-5731BC9DFD1B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5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100" noProof="0" dirty="0" smtClean="0">
                <a:solidFill>
                  <a:srgbClr val="00447C"/>
                </a:solidFill>
              </a:rPr>
              <a:t>Teknologi for et bedre samfunn</a:t>
            </a:r>
            <a:endParaRPr lang="nb-NO" sz="4100" noProof="0" dirty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 smtClean="0">
                <a:solidFill>
                  <a:schemeClr val="bg1"/>
                </a:solidFill>
              </a:rPr>
              <a:t>Teknologi for et bedre samfunn</a:t>
            </a:r>
            <a:endParaRPr lang="nb-NO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 smtClean="0">
                <a:solidFill>
                  <a:schemeClr val="bg1"/>
                </a:solidFill>
              </a:rPr>
              <a:t>Teknologi for et bedre samfunn</a:t>
            </a:r>
            <a:endParaRPr lang="nb-NO" sz="1600" b="1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  <p:sldLayoutId id="2147483672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tef.no/projectweb/for-klim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</a:t>
            </a:fld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sz="2000" dirty="0" smtClean="0"/>
              <a:t>Sluttseminar </a:t>
            </a:r>
            <a:r>
              <a:rPr lang="nb-NO" sz="2000" dirty="0" err="1" smtClean="0"/>
              <a:t>ForKlima</a:t>
            </a:r>
            <a:r>
              <a:rPr lang="nb-NO" sz="2000" dirty="0" smtClean="0"/>
              <a:t> 11. november 2015</a:t>
            </a:r>
          </a:p>
          <a:p>
            <a:endParaRPr lang="nb-NO" sz="2000" dirty="0"/>
          </a:p>
          <a:p>
            <a:r>
              <a:rPr lang="nb-NO" sz="2000" dirty="0" smtClean="0"/>
              <a:t>Kari Thunshelle, SINTEF </a:t>
            </a:r>
            <a:r>
              <a:rPr lang="nb-NO" sz="2000" dirty="0" err="1" smtClean="0"/>
              <a:t>Byggforsk</a:t>
            </a:r>
            <a:endParaRPr lang="nb-NO" sz="20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nb-NO" dirty="0" smtClean="0"/>
              <a:t>Oppsummering og anbefalinger fra prosjektet</a:t>
            </a:r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0542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9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Tør vi ventilere med </a:t>
            </a:r>
            <a:r>
              <a:rPr lang="nb-NO" dirty="0" err="1"/>
              <a:t>overtemperatur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10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JA!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Intervensjonsstudiene viser at korte perioder med moderat </a:t>
            </a:r>
            <a:r>
              <a:rPr lang="nb-NO" dirty="0" err="1"/>
              <a:t>overtemperatur</a:t>
            </a:r>
            <a:r>
              <a:rPr lang="nb-NO" dirty="0"/>
              <a:t> ikke ser ut til å påvirke brukerne negativt. Tvert i mot oppleves det som positivt med litt høyere </a:t>
            </a:r>
            <a:r>
              <a:rPr lang="nb-NO" dirty="0" err="1" smtClean="0"/>
              <a:t>tilluftstemperatur</a:t>
            </a:r>
            <a:r>
              <a:rPr lang="nb-NO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Bygg med svært lavt oppvarmingsbehov klarer seg med isoterm </a:t>
            </a:r>
            <a:r>
              <a:rPr lang="nb-NO" dirty="0" err="1" smtClean="0"/>
              <a:t>tilluft</a:t>
            </a:r>
            <a:r>
              <a:rPr lang="nb-NO" dirty="0" smtClean="0"/>
              <a:t> eller </a:t>
            </a:r>
            <a:r>
              <a:rPr lang="nb-NO" dirty="0" err="1" smtClean="0"/>
              <a:t>tilluft</a:t>
            </a:r>
            <a:r>
              <a:rPr lang="nb-NO" dirty="0" smtClean="0"/>
              <a:t> med 1-2 graders </a:t>
            </a:r>
            <a:r>
              <a:rPr lang="nb-NO" dirty="0" err="1" smtClean="0"/>
              <a:t>overtemperatur</a:t>
            </a:r>
            <a:r>
              <a:rPr lang="nb-NO" dirty="0" smtClean="0"/>
              <a:t>. For Miljøhuset </a:t>
            </a:r>
            <a:r>
              <a:rPr lang="nb-NO" dirty="0"/>
              <a:t>GK </a:t>
            </a:r>
            <a:r>
              <a:rPr lang="nb-NO" dirty="0" smtClean="0"/>
              <a:t>viser simuleringer at 1-2 </a:t>
            </a:r>
            <a:r>
              <a:rPr lang="nb-NO" dirty="0"/>
              <a:t>grader </a:t>
            </a:r>
            <a:r>
              <a:rPr lang="nb-NO" dirty="0" err="1"/>
              <a:t>overtemperatur</a:t>
            </a:r>
            <a:r>
              <a:rPr lang="nb-NO" dirty="0"/>
              <a:t> tilstrekkelig helt ned til -</a:t>
            </a:r>
            <a:r>
              <a:rPr lang="nb-NO" dirty="0" smtClean="0"/>
              <a:t>20C og med gode resultater.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Ventilens egenskaper er viktig. Våre resultater gjelder for </a:t>
            </a:r>
            <a:r>
              <a:rPr lang="nb-NO" dirty="0" err="1" smtClean="0"/>
              <a:t>Lindinvent</a:t>
            </a:r>
            <a:r>
              <a:rPr lang="nb-NO" dirty="0" smtClean="0"/>
              <a:t>-ventilen der spalteåpning </a:t>
            </a:r>
            <a:r>
              <a:rPr lang="nb-NO" dirty="0"/>
              <a:t>justeres i forhold til faktisk </a:t>
            </a:r>
            <a:r>
              <a:rPr lang="nb-NO" dirty="0" smtClean="0"/>
              <a:t>luftmengde. Ventilens </a:t>
            </a:r>
            <a:r>
              <a:rPr lang="nb-NO" dirty="0"/>
              <a:t>egenskaper påvirker </a:t>
            </a:r>
            <a:r>
              <a:rPr lang="nb-NO" dirty="0" smtClean="0"/>
              <a:t>ventilasjonseffektiviteten.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6193"/>
            <a:ext cx="1800200" cy="204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>
          <a:xfrm>
            <a:off x="324875" y="764704"/>
            <a:ext cx="8429684" cy="642942"/>
          </a:xfrm>
        </p:spPr>
        <p:txBody>
          <a:bodyPr/>
          <a:lstStyle/>
          <a:p>
            <a:r>
              <a:rPr lang="nb-NO" dirty="0" smtClean="0"/>
              <a:t>Vi er individer – individuell brukerstyring?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11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56400" y="1916832"/>
            <a:ext cx="5151704" cy="41044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Individuell brukerstyring er framtiden.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Masteroppgaver viser at individuell brukerstyring gir større tilfredshet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Individuell brukerstyring gir en reell endring, men kanskje ikke mer enn 0,5-0,6 ˚C </a:t>
            </a:r>
            <a:r>
              <a:rPr lang="nb-NO" dirty="0" smtClean="0"/>
              <a:t>(1-2C i soner)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Kvinner setter pris på høyere </a:t>
            </a:r>
            <a:r>
              <a:rPr lang="nb-NO" dirty="0" err="1" smtClean="0"/>
              <a:t>tilluftstemperatur</a:t>
            </a:r>
            <a:r>
              <a:rPr lang="nb-NO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Individuelle tilpassinger eller komfortvarme kan være </a:t>
            </a:r>
            <a:r>
              <a:rPr lang="nb-NO" dirty="0"/>
              <a:t>nødvendig. 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Noen </a:t>
            </a:r>
            <a:r>
              <a:rPr lang="nb-NO" dirty="0"/>
              <a:t>av oss er varmblodige, andre fryser ofte. 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Alle kontordager er ikke like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 b="3063"/>
          <a:stretch/>
        </p:blipFill>
        <p:spPr bwMode="auto">
          <a:xfrm>
            <a:off x="5840680" y="3284824"/>
            <a:ext cx="2897463" cy="27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80" y="1628800"/>
            <a:ext cx="3113544" cy="174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4"/>
          </p:nvPr>
        </p:nvSpPr>
        <p:spPr>
          <a:xfrm>
            <a:off x="395536" y="908720"/>
            <a:ext cx="8429684" cy="642942"/>
          </a:xfrm>
        </p:spPr>
        <p:txBody>
          <a:bodyPr/>
          <a:lstStyle/>
          <a:p>
            <a:r>
              <a:rPr lang="nb-NO" dirty="0" smtClean="0"/>
              <a:t>Når kan vi forenkle?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12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>
          <a:xfrm>
            <a:off x="395536" y="1556792"/>
            <a:ext cx="8431200" cy="453650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Forsøkene viser at brukerne er fornøyde </a:t>
            </a:r>
            <a:r>
              <a:rPr lang="nb-NO" dirty="0"/>
              <a:t>med 1-2 graders </a:t>
            </a:r>
            <a:r>
              <a:rPr lang="nb-NO" dirty="0" err="1"/>
              <a:t>overtemperatur</a:t>
            </a:r>
            <a:r>
              <a:rPr lang="nb-NO" dirty="0"/>
              <a:t>.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Når varmebehovet kan dekkes via </a:t>
            </a:r>
            <a:r>
              <a:rPr lang="nb-NO" dirty="0" err="1" smtClean="0"/>
              <a:t>tilluft</a:t>
            </a:r>
            <a:r>
              <a:rPr lang="nb-NO" dirty="0" smtClean="0"/>
              <a:t> med 1-2 graders </a:t>
            </a:r>
            <a:r>
              <a:rPr lang="nb-NO" dirty="0" err="1" smtClean="0"/>
              <a:t>overtemperatur</a:t>
            </a:r>
            <a:r>
              <a:rPr lang="nb-NO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Oppvarmingsbehov </a:t>
            </a:r>
            <a:r>
              <a:rPr lang="nb-NO" dirty="0" err="1"/>
              <a:t>c</a:t>
            </a:r>
            <a:r>
              <a:rPr lang="nb-NO" dirty="0" err="1" smtClean="0"/>
              <a:t>a</a:t>
            </a:r>
            <a:r>
              <a:rPr lang="nb-NO" dirty="0" smtClean="0"/>
              <a:t> 15,0 </a:t>
            </a:r>
            <a:r>
              <a:rPr lang="nb-NO" dirty="0"/>
              <a:t>kWh/(</a:t>
            </a:r>
            <a:r>
              <a:rPr lang="nb-NO" dirty="0" smtClean="0"/>
              <a:t>m</a:t>
            </a:r>
            <a:r>
              <a:rPr lang="nb-NO" baseline="30000" dirty="0" smtClean="0"/>
              <a:t>2</a:t>
            </a:r>
            <a:r>
              <a:rPr lang="nb-NO" dirty="0" smtClean="0"/>
              <a:t>år), det vil si 10W/m</a:t>
            </a:r>
            <a:r>
              <a:rPr lang="nb-NO" baseline="30000" dirty="0" smtClean="0"/>
              <a:t>2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Kontorbygg som (minimum) oppfyller krav i NS 3701, med gitte forutsetninger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b-NO" sz="1800" dirty="0"/>
              <a:t>Behovsstyrt ventilasjon med aktive </a:t>
            </a:r>
            <a:r>
              <a:rPr lang="nb-NO" sz="1800" dirty="0" err="1"/>
              <a:t>tilluftsventiler</a:t>
            </a:r>
            <a:r>
              <a:rPr lang="nb-NO" sz="1800" dirty="0"/>
              <a:t> som opprettholder god omrøring i forhold til varierende luftmengde</a:t>
            </a:r>
            <a:r>
              <a:rPr lang="nb-NO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 tillegg må vi vurdere følgende forhold ved hjelp av beregninger: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Byggets plassering (DUT, oppvarmingsbehov) - tilstrekkelig lavt oppvarmingsbehov? </a:t>
            </a:r>
          </a:p>
          <a:p>
            <a:pPr marL="457200" lvl="1" indent="0"/>
            <a:r>
              <a:rPr lang="nb-NO" dirty="0"/>
              <a:t>	</a:t>
            </a:r>
            <a:r>
              <a:rPr lang="nb-NO" dirty="0" smtClean="0"/>
              <a:t>(Hvor mange dager /timer per dag er det behov)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Byggets konstruksjon – (u-verdi) god nok?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Tilført effekt  - luftmengde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err="1" smtClean="0"/>
              <a:t>Passivhusbygg</a:t>
            </a:r>
            <a:r>
              <a:rPr lang="nb-NO" dirty="0" smtClean="0"/>
              <a:t> er termisk tregt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el-GR" dirty="0" smtClean="0"/>
              <a:t>τ</a:t>
            </a:r>
            <a:r>
              <a:rPr lang="nb-NO" dirty="0" smtClean="0"/>
              <a:t> = C/H) – kan </a:t>
            </a:r>
            <a:r>
              <a:rPr lang="nb-NO" dirty="0" err="1" smtClean="0"/>
              <a:t>nattboosting</a:t>
            </a:r>
            <a:r>
              <a:rPr lang="nb-NO" dirty="0" smtClean="0"/>
              <a:t> hjelpe?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Kritiske rom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Hvis vi ikke klarer å svare ja på disse spørsmålene bør tradisjonelle oppvarmingssystemer velges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0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lysbildenumm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31A2C93-7E96-4643-A14F-3F3D98C58238}" type="slidenum">
              <a:rPr lang="en-US" altLang="nb-NO" sz="1000" smtClean="0"/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304800"/>
            <a:ext cx="8874125" cy="914400"/>
          </a:xfrm>
        </p:spPr>
        <p:txBody>
          <a:bodyPr/>
          <a:lstStyle/>
          <a:p>
            <a:pPr algn="ctr"/>
            <a:r>
              <a:rPr lang="nb-NO" altLang="nb-NO" sz="2400" dirty="0" smtClean="0">
                <a:solidFill>
                  <a:srgbClr val="002060"/>
                </a:solidFill>
              </a:rPr>
              <a:t>Når kan man dekke lokalt varmebehov med ventilasjon?</a:t>
            </a:r>
            <a:r>
              <a:rPr lang="nb-NO" altLang="nb-NO" sz="2800" dirty="0" smtClean="0"/>
              <a:t/>
            </a:r>
            <a:br>
              <a:rPr lang="nb-NO" altLang="nb-NO" sz="2800" dirty="0" smtClean="0"/>
            </a:br>
            <a:r>
              <a:rPr lang="nb-NO" altLang="nb-NO" sz="1600" dirty="0" smtClean="0"/>
              <a:t>En funksjon av (transmisjon, infiltrasjon, </a:t>
            </a:r>
            <a:r>
              <a:rPr lang="nb-NO" altLang="nb-NO" sz="1600" dirty="0" err="1" smtClean="0"/>
              <a:t>utetemp</a:t>
            </a:r>
            <a:r>
              <a:rPr lang="nb-NO" altLang="nb-NO" sz="1600" dirty="0" smtClean="0"/>
              <a:t>, internlast, luftmengde og </a:t>
            </a:r>
            <a:r>
              <a:rPr lang="nb-NO" altLang="nb-NO" sz="1600" dirty="0" err="1" smtClean="0"/>
              <a:t>overtemp</a:t>
            </a:r>
            <a:r>
              <a:rPr lang="nb-NO" altLang="nb-NO" sz="1600" dirty="0" smtClean="0"/>
              <a:t>)</a:t>
            </a:r>
            <a:endParaRPr lang="en-US" altLang="nb-NO" sz="16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73016"/>
            <a:ext cx="1512167" cy="12765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b-NO" altLang="nb-NO" sz="5600" b="1" dirty="0" smtClean="0"/>
              <a:t>Forutsetninger: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altLang="nb-NO" sz="5600" dirty="0"/>
              <a:t>Interne varmetilskudd: </a:t>
            </a:r>
            <a:endParaRPr lang="nb-NO" altLang="nb-NO" sz="5600" dirty="0" smtClean="0"/>
          </a:p>
          <a:p>
            <a:pPr marL="92075" indent="-92075">
              <a:lnSpc>
                <a:spcPct val="90000"/>
              </a:lnSpc>
              <a:buFontTx/>
              <a:buChar char="-"/>
              <a:defRPr/>
            </a:pPr>
            <a:r>
              <a:rPr lang="nb-NO" altLang="nb-NO" sz="5600" dirty="0" smtClean="0"/>
              <a:t>Person</a:t>
            </a:r>
            <a:r>
              <a:rPr lang="nb-NO" altLang="nb-NO" sz="5600" dirty="0"/>
              <a:t>: 7 </a:t>
            </a:r>
            <a:r>
              <a:rPr lang="nb-NO" altLang="nb-NO" sz="5600" dirty="0" smtClean="0"/>
              <a:t>W/m2</a:t>
            </a:r>
          </a:p>
          <a:p>
            <a:pPr marL="92075" indent="-92075">
              <a:lnSpc>
                <a:spcPct val="90000"/>
              </a:lnSpc>
              <a:buFontTx/>
              <a:buChar char="-"/>
              <a:defRPr/>
            </a:pPr>
            <a:r>
              <a:rPr lang="nb-NO" altLang="nb-NO" sz="5600" dirty="0" smtClean="0"/>
              <a:t>Lys</a:t>
            </a:r>
            <a:r>
              <a:rPr lang="nb-NO" altLang="nb-NO" sz="5600" dirty="0"/>
              <a:t>: 4 </a:t>
            </a:r>
            <a:r>
              <a:rPr lang="nb-NO" altLang="nb-NO" sz="5600" dirty="0" smtClean="0"/>
              <a:t>W/m2</a:t>
            </a:r>
          </a:p>
          <a:p>
            <a:pPr marL="92075" indent="-92075">
              <a:lnSpc>
                <a:spcPct val="90000"/>
              </a:lnSpc>
              <a:buFontTx/>
              <a:buChar char="-"/>
              <a:defRPr/>
            </a:pPr>
            <a:r>
              <a:rPr lang="nb-NO" altLang="nb-NO" sz="5600" dirty="0" smtClean="0"/>
              <a:t>PC</a:t>
            </a:r>
            <a:r>
              <a:rPr lang="nb-NO" altLang="nb-NO" sz="5600" dirty="0"/>
              <a:t>: 6 W/m2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nb-NO" altLang="nb-NO" sz="1600" dirty="0" smtClean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61084" y="3501008"/>
            <a:ext cx="7560840" cy="2592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b-NO" altLang="nb-NO" sz="1600" b="1" dirty="0" smtClean="0"/>
              <a:t>Oppvarmingsbehov </a:t>
            </a:r>
            <a:r>
              <a:rPr lang="nb-NO" altLang="nb-NO" sz="1600" dirty="0" err="1" smtClean="0"/>
              <a:t>pga</a:t>
            </a:r>
            <a:r>
              <a:rPr lang="nb-NO" altLang="nb-NO" sz="1600" dirty="0" smtClean="0"/>
              <a:t> transmisjons- og infiltrasjonsvarmetap</a:t>
            </a:r>
          </a:p>
          <a:p>
            <a:pPr>
              <a:lnSpc>
                <a:spcPct val="90000"/>
              </a:lnSpc>
              <a:buNone/>
            </a:pPr>
            <a:r>
              <a:rPr lang="nb-NO" altLang="nb-NO" sz="1600" dirty="0" smtClean="0"/>
              <a:t>P(</a:t>
            </a:r>
            <a:r>
              <a:rPr lang="nb-NO" altLang="nb-NO" sz="1600" dirty="0" err="1" smtClean="0"/>
              <a:t>tr+inf</a:t>
            </a:r>
            <a:r>
              <a:rPr lang="nb-NO" altLang="nb-NO" sz="1600" dirty="0" smtClean="0"/>
              <a:t>)= (</a:t>
            </a:r>
            <a:r>
              <a:rPr lang="nb-NO" altLang="nb-NO" sz="1600" dirty="0" smtClean="0">
                <a:latin typeface="Times New Roman" pitchFamily="18" charset="0"/>
              </a:rPr>
              <a:t>ΣUA</a:t>
            </a:r>
            <a:r>
              <a:rPr lang="nb-NO" altLang="nb-NO" sz="1600" dirty="0" smtClean="0"/>
              <a:t> + 0,33 · </a:t>
            </a:r>
            <a:r>
              <a:rPr lang="nb-NO" altLang="nb-NO" sz="1600" dirty="0" err="1" smtClean="0">
                <a:latin typeface="Times New Roman" pitchFamily="18" charset="0"/>
              </a:rPr>
              <a:t>n</a:t>
            </a:r>
            <a:r>
              <a:rPr lang="nb-NO" altLang="nb-NO" sz="1600" baseline="-25000" dirty="0" err="1" smtClean="0">
                <a:latin typeface="Times New Roman" pitchFamily="18" charset="0"/>
              </a:rPr>
              <a:t>inf</a:t>
            </a:r>
            <a:r>
              <a:rPr lang="nb-NO" altLang="nb-NO" sz="1600" dirty="0" smtClean="0">
                <a:latin typeface="Times New Roman" pitchFamily="18" charset="0"/>
              </a:rPr>
              <a:t> </a:t>
            </a:r>
            <a:r>
              <a:rPr lang="nb-NO" altLang="nb-NO" sz="1600" dirty="0" smtClean="0"/>
              <a:t>· </a:t>
            </a:r>
            <a:r>
              <a:rPr lang="nb-NO" altLang="nb-NO" sz="1600" dirty="0" smtClean="0">
                <a:latin typeface="Times New Roman" pitchFamily="18" charset="0"/>
              </a:rPr>
              <a:t>V)</a:t>
            </a:r>
            <a:r>
              <a:rPr lang="nb-NO" altLang="nb-NO" sz="1600" dirty="0" err="1" smtClean="0">
                <a:latin typeface="Times New Roman" pitchFamily="18" charset="0"/>
              </a:rPr>
              <a:t>dTu</a:t>
            </a:r>
            <a:r>
              <a:rPr lang="nb-NO" altLang="nb-NO" sz="1600" dirty="0" smtClean="0">
                <a:latin typeface="Times New Roman" pitchFamily="18" charset="0"/>
              </a:rPr>
              <a:t>*/</a:t>
            </a:r>
            <a:r>
              <a:rPr lang="nb-NO" altLang="nb-NO" sz="1600" dirty="0" err="1" smtClean="0">
                <a:latin typeface="Times New Roman" pitchFamily="18" charset="0"/>
              </a:rPr>
              <a:t>Agulv</a:t>
            </a:r>
            <a:r>
              <a:rPr lang="nb-NO" altLang="nb-NO" sz="1600" dirty="0">
                <a:latin typeface="Times New Roman" pitchFamily="18" charset="0"/>
              </a:rPr>
              <a:t> </a:t>
            </a:r>
            <a:r>
              <a:rPr lang="nb-NO" altLang="nb-NO" sz="1600" dirty="0" smtClean="0"/>
              <a:t>= </a:t>
            </a:r>
            <a:r>
              <a:rPr lang="nb-NO" altLang="nb-NO" sz="1600" u="sng" dirty="0"/>
              <a:t>11 W/m²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b-NO" altLang="nb-NO" sz="16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b-NO" altLang="nb-NO" sz="1600" b="1" dirty="0" smtClean="0"/>
              <a:t>Kontor i bruk har ikke behov for varmetilskudd </a:t>
            </a:r>
            <a:r>
              <a:rPr lang="nb-NO" altLang="nb-NO" sz="1600" dirty="0" smtClean="0"/>
              <a:t>(17 W&gt;11W) – NB statisk beregning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b-NO" altLang="nb-NO" sz="1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b-NO" altLang="nb-NO" sz="1600" b="1" dirty="0" smtClean="0"/>
              <a:t>For å sikre termisk komfort </a:t>
            </a:r>
            <a:r>
              <a:rPr lang="nb-NO" altLang="nb-NO" sz="1600" dirty="0" smtClean="0"/>
              <a:t>(dynamisk beregning) kan man ventilere med 2</a:t>
            </a:r>
            <a:r>
              <a:rPr lang="nb-NO" altLang="nb-NO" sz="1600" baseline="30000" dirty="0" smtClean="0"/>
              <a:t>o</a:t>
            </a:r>
            <a:r>
              <a:rPr lang="nb-NO" altLang="nb-NO" sz="1600" dirty="0" smtClean="0"/>
              <a:t>C </a:t>
            </a:r>
            <a:r>
              <a:rPr lang="nb-NO" altLang="nb-NO" sz="1600" dirty="0" err="1" smtClean="0"/>
              <a:t>overtemperatur</a:t>
            </a:r>
            <a:r>
              <a:rPr lang="nb-NO" altLang="nb-NO" sz="1600" dirty="0" smtClean="0"/>
              <a:t> i korte perioder: </a:t>
            </a:r>
            <a:r>
              <a:rPr lang="nb-NO" altLang="nb-NO" sz="1600" dirty="0"/>
              <a:t>ved L=10 [m3/hm2]</a:t>
            </a:r>
            <a:endParaRPr lang="nb-NO" altLang="nb-NO" sz="1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b-NO" altLang="nb-NO" sz="1600" dirty="0" smtClean="0"/>
              <a:t>P= L*(cp*</a:t>
            </a:r>
            <a:r>
              <a:rPr lang="el-GR" altLang="nb-NO" sz="1600" dirty="0" smtClean="0"/>
              <a:t>ρ</a:t>
            </a:r>
            <a:r>
              <a:rPr lang="nb-NO" altLang="nb-NO" sz="1600" dirty="0" smtClean="0"/>
              <a:t>/3600)* </a:t>
            </a:r>
            <a:r>
              <a:rPr lang="nb-NO" altLang="nb-NO" sz="1600" dirty="0" err="1" smtClean="0"/>
              <a:t>dT</a:t>
            </a:r>
            <a:r>
              <a:rPr lang="nb-NO" altLang="nb-NO" sz="1600" baseline="-25000" dirty="0" err="1" smtClean="0"/>
              <a:t>oppv</a:t>
            </a:r>
            <a:r>
              <a:rPr lang="nb-NO" altLang="nb-NO" sz="1600" dirty="0" smtClean="0"/>
              <a:t>= L*(1005*1,2/3600)*2=  10(1/3)*2= </a:t>
            </a:r>
            <a:r>
              <a:rPr lang="nb-NO" altLang="nb-NO" sz="1600" u="sng" dirty="0" smtClean="0"/>
              <a:t>7 W/m</a:t>
            </a:r>
            <a:r>
              <a:rPr lang="nb-NO" altLang="nb-NO" sz="1600" u="sng" baseline="30000" dirty="0" smtClean="0"/>
              <a:t>2</a:t>
            </a:r>
            <a:endParaRPr lang="nb-NO" altLang="nb-NO" sz="16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b-NO" altLang="nb-NO" sz="1800" dirty="0" smtClean="0">
                <a:solidFill>
                  <a:srgbClr val="FF0000"/>
                </a:solidFill>
              </a:rPr>
              <a:t>P = (L/3)*2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nb-NO" sz="360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nb-NO" sz="3600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nb-NO" sz="360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nb-NO" sz="3600"/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1629192" y="1556792"/>
            <a:ext cx="74168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nb-NO" altLang="en-US" sz="1800" b="1" dirty="0"/>
              <a:t>Løsningen er sikker når: </a:t>
            </a:r>
            <a:endParaRPr lang="nb-NO" altLang="en-US" sz="1800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b-NO" altLang="en-US" sz="1600" b="1" dirty="0" smtClean="0"/>
              <a:t>P(</a:t>
            </a:r>
            <a:r>
              <a:rPr lang="nb-NO" altLang="en-US" sz="1600" b="1" dirty="0" err="1" smtClean="0"/>
              <a:t>tr+inf</a:t>
            </a:r>
            <a:r>
              <a:rPr lang="nb-NO" altLang="en-US" sz="1600" b="1" dirty="0" smtClean="0"/>
              <a:t>) &lt; Minimum Interne Varmetilskudd </a:t>
            </a:r>
            <a:r>
              <a:rPr lang="nb-NO" altLang="en-US" sz="1600" b="1" dirty="0"/>
              <a:t>i rom i </a:t>
            </a:r>
            <a:r>
              <a:rPr lang="nb-NO" altLang="en-US" sz="1600" b="1" dirty="0" smtClean="0"/>
              <a:t>bruk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nb-NO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b-NO" altLang="en-US" sz="1600" b="1" dirty="0"/>
              <a:t>Løsningen kan vurderes </a:t>
            </a:r>
            <a:r>
              <a:rPr lang="nb-NO" altLang="en-US" sz="1600" b="1" dirty="0" smtClean="0"/>
              <a:t>når: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nb-NO" altLang="en-US" sz="1600" b="1" dirty="0" smtClean="0"/>
              <a:t>P(</a:t>
            </a:r>
            <a:r>
              <a:rPr lang="nb-NO" altLang="en-US" sz="1600" b="1" dirty="0" err="1" smtClean="0"/>
              <a:t>tr+inf</a:t>
            </a:r>
            <a:r>
              <a:rPr lang="nb-NO" altLang="en-US" sz="1600" b="1" dirty="0"/>
              <a:t>) &lt;</a:t>
            </a:r>
            <a:r>
              <a:rPr lang="nb-NO" altLang="en-US" sz="1600" b="1" dirty="0" smtClean="0"/>
              <a:t> </a:t>
            </a:r>
            <a:r>
              <a:rPr lang="nb-NO" altLang="en-US" sz="1600" b="1" dirty="0"/>
              <a:t>Minimum Interne Varmetilskudd </a:t>
            </a:r>
            <a:r>
              <a:rPr lang="nb-NO" altLang="en-US" sz="1600" b="1" dirty="0" smtClean="0"/>
              <a:t>+ </a:t>
            </a:r>
            <a:r>
              <a:rPr lang="nb-NO" altLang="en-US" sz="1600" b="1" dirty="0"/>
              <a:t>(L/3)*2</a:t>
            </a:r>
            <a:r>
              <a:rPr lang="nb-NO" altLang="en-US" sz="1600" b="1" baseline="30000" dirty="0"/>
              <a:t>O</a:t>
            </a:r>
            <a:r>
              <a:rPr lang="nb-NO" altLang="en-US" sz="1600" b="1" dirty="0"/>
              <a:t>C </a:t>
            </a:r>
            <a:r>
              <a:rPr lang="nb-NO" altLang="en-US" sz="1600" b="1" dirty="0" err="1"/>
              <a:t>overtemperatur</a:t>
            </a:r>
            <a:endParaRPr lang="nb-NO" altLang="en-US" sz="16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nb-NO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718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4"/>
          </p:nvPr>
        </p:nvSpPr>
        <p:spPr>
          <a:xfrm>
            <a:off x="395536" y="908720"/>
            <a:ext cx="8429684" cy="642942"/>
          </a:xfrm>
        </p:spPr>
        <p:txBody>
          <a:bodyPr/>
          <a:lstStyle/>
          <a:p>
            <a:r>
              <a:rPr lang="nb-NO" dirty="0" smtClean="0"/>
              <a:t>Hvordan får vi det til i andre bygg?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14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>
          <a:xfrm>
            <a:off x="395536" y="1556792"/>
            <a:ext cx="8431200" cy="4536504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Egen rapport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Forslag til tekster til kravspesifikasjon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Prosjekteringsveiledning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Anbefalinger for god drift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0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 err="1" smtClean="0"/>
              <a:t>Prosjektweb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http://www.sintef.no/projectweb/for-klima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r>
              <a:rPr lang="nb-NO" dirty="0" smtClean="0"/>
              <a:t>Foredrag</a:t>
            </a:r>
          </a:p>
          <a:p>
            <a:r>
              <a:rPr lang="nb-NO" dirty="0" smtClean="0"/>
              <a:t>Artikler</a:t>
            </a:r>
          </a:p>
          <a:p>
            <a:r>
              <a:rPr lang="nb-NO" dirty="0" smtClean="0"/>
              <a:t>Sluttrapport</a:t>
            </a:r>
          </a:p>
          <a:p>
            <a:r>
              <a:rPr lang="nb-NO" dirty="0" err="1" smtClean="0"/>
              <a:t>Kravspek</a:t>
            </a:r>
            <a:r>
              <a:rPr lang="nb-NO" dirty="0" smtClean="0"/>
              <a:t>-rapport</a:t>
            </a:r>
          </a:p>
          <a:p>
            <a:r>
              <a:rPr lang="nb-NO" dirty="0" smtClean="0"/>
              <a:t>M.m. </a:t>
            </a:r>
            <a:endParaRPr lang="nb-NO" dirty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15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nb-NO" dirty="0" smtClean="0"/>
              <a:t>Les mer…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5991" r="6842" b="4436"/>
          <a:stretch/>
        </p:blipFill>
        <p:spPr bwMode="auto">
          <a:xfrm>
            <a:off x="2807999" y="2700000"/>
            <a:ext cx="6101901" cy="33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hadde god tro på at oppvarming med </a:t>
            </a:r>
            <a:r>
              <a:rPr lang="nb-NO" dirty="0" err="1" smtClean="0"/>
              <a:t>tilluft</a:t>
            </a:r>
            <a:r>
              <a:rPr lang="nb-NO" dirty="0" smtClean="0"/>
              <a:t> er en løsning som vil fungere i kontorbygg med svært lavt oppvarmingsbehov </a:t>
            </a:r>
          </a:p>
          <a:p>
            <a:r>
              <a:rPr lang="nb-NO" dirty="0" smtClean="0"/>
              <a:t>En forenklet løsning vil spare byggherren både for investerings- og driftskostnader</a:t>
            </a:r>
          </a:p>
          <a:p>
            <a:r>
              <a:rPr lang="nb-NO" dirty="0" smtClean="0"/>
              <a:t>Vi trengte dokumentasjon på at en slik løsning fungerer, også på kalde dager</a:t>
            </a:r>
          </a:p>
          <a:p>
            <a:r>
              <a:rPr lang="nb-NO" dirty="0" smtClean="0"/>
              <a:t>Fornøyde brukere er den beste attesten på at dette er en velfungerende løsning</a:t>
            </a: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2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nb-NO" dirty="0" err="1" smtClean="0"/>
              <a:t>ForKlima</a:t>
            </a:r>
            <a:r>
              <a:rPr lang="nb-NO" dirty="0" smtClean="0"/>
              <a:t> prosjektets utgangspunkt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 smtClean="0"/>
              <a:t>Ventilasjon med </a:t>
            </a:r>
            <a:r>
              <a:rPr lang="nb-NO" dirty="0" err="1" smtClean="0"/>
              <a:t>overtemperatur</a:t>
            </a:r>
            <a:r>
              <a:rPr lang="nb-NO" dirty="0" smtClean="0"/>
              <a:t> gir godt inneklima hvis oppvarmingsbehovet er tilstrekkelig lavt, men ved hvilke forutsetninger?</a:t>
            </a:r>
          </a:p>
          <a:p>
            <a:endParaRPr lang="nb-NO" dirty="0"/>
          </a:p>
          <a:p>
            <a:r>
              <a:rPr lang="nb-NO" dirty="0" smtClean="0"/>
              <a:t>Vi trodde det ville gå greit ved isoterm temperatur og kanskje litt over, men kan vi se en kritisk grense for hva som er akseptabelt?</a:t>
            </a:r>
          </a:p>
          <a:p>
            <a:r>
              <a:rPr lang="nb-NO" dirty="0" smtClean="0"/>
              <a:t>Det går greit ved -10, men hva med de kaldeste dagene?</a:t>
            </a:r>
          </a:p>
          <a:p>
            <a:r>
              <a:rPr lang="nb-NO" dirty="0" smtClean="0"/>
              <a:t>Menn klager ikke så ofte, men hva med kvinnene?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nb-NO" dirty="0" smtClean="0"/>
              <a:t>Hva trodde vi at vi skulle finne?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2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tb\AppData\Local\Microsoft\Windows\Temporary Internet Files\Content.Outlook\XVLF0IU7\set_point_measured_overte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72072"/>
            <a:ext cx="4104456" cy="40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Plassholder for innhold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82212912"/>
              </p:ext>
            </p:extLst>
          </p:nvPr>
        </p:nvGraphicFramePr>
        <p:xfrm>
          <a:off x="6588224" y="404664"/>
          <a:ext cx="2414611" cy="193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483"/>
                <a:gridCol w="1152128"/>
              </a:tblGrid>
              <a:tr h="374905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Dato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Aggregat</a:t>
                      </a:r>
                    </a:p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temperatur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4232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Mandag 19. jan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26 ˚C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4232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Onsdag 21. jan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24 ˚C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4232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Fredag 23. jan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26 ˚C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4232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Tirsdag 3. </a:t>
                      </a:r>
                      <a:r>
                        <a:rPr lang="nb-NO" sz="1100" dirty="0" err="1" smtClean="0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24 ˚C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4232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Onsdag 4. </a:t>
                      </a:r>
                      <a:r>
                        <a:rPr lang="nb-NO" sz="1100" dirty="0" err="1" smtClean="0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28 ˚C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4232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Torsdag 5. </a:t>
                      </a:r>
                      <a:r>
                        <a:rPr lang="nb-NO" sz="1100" dirty="0" err="1" smtClean="0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smtClean="0">
                          <a:solidFill>
                            <a:schemeClr val="tx1"/>
                          </a:solidFill>
                        </a:rPr>
                        <a:t>28 ˚C</a:t>
                      </a: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4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>
          <a:xfrm>
            <a:off x="357158" y="1142984"/>
            <a:ext cx="5871026" cy="642942"/>
          </a:xfrm>
        </p:spPr>
        <p:txBody>
          <a:bodyPr/>
          <a:lstStyle/>
          <a:p>
            <a:r>
              <a:rPr lang="nb-NO" dirty="0" smtClean="0"/>
              <a:t>Hva vi utsatte respondentene våres for?</a:t>
            </a:r>
          </a:p>
        </p:txBody>
      </p:sp>
      <p:pic>
        <p:nvPicPr>
          <p:cNvPr id="1026" name="Picture 2" descr="C:\Users\ktb\AppData\Local\Microsoft\Windows\Temporary Internet Files\Content.Outlook\XVLF0IU7\set_point_measured_supply_v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44496" cy="41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1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5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nb-NO" dirty="0" smtClean="0"/>
              <a:t>Hvordan reagerte de?</a:t>
            </a:r>
            <a:endParaRPr lang="nb-NO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51371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357158" y="5238064"/>
            <a:ext cx="8429683" cy="783224"/>
          </a:xfrm>
        </p:spPr>
        <p:txBody>
          <a:bodyPr/>
          <a:lstStyle/>
          <a:p>
            <a:r>
              <a:rPr lang="nb-NO" dirty="0"/>
              <a:t>Det kan se ut til at kvinner har en bedre evne til å oppfatte temperaturendringer og dermed er mer sensitive i forhold til hvilken temperatur de utsettes for</a:t>
            </a:r>
          </a:p>
          <a:p>
            <a:endParaRPr lang="nb-NO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18161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4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FF61BA-AEF6-4B59-BB11-300498E73CAB}" type="slidenum">
              <a:rPr lang="fr-BE" altLang="nb-NO" sz="1000">
                <a:solidFill>
                  <a:srgbClr val="003366"/>
                </a:solidFill>
              </a:rPr>
              <a:pPr/>
              <a:t>6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22888"/>
              </p:ext>
            </p:extLst>
          </p:nvPr>
        </p:nvGraphicFramePr>
        <p:xfrm>
          <a:off x="240793" y="2996952"/>
          <a:ext cx="8723820" cy="1508760"/>
        </p:xfrm>
        <a:graphic>
          <a:graphicData uri="http://schemas.openxmlformats.org/drawingml/2006/table">
            <a:tbl>
              <a:tblPr/>
              <a:tblGrid>
                <a:gridCol w="2917063"/>
                <a:gridCol w="773626"/>
                <a:gridCol w="1229164"/>
                <a:gridCol w="773626"/>
                <a:gridCol w="1195826"/>
                <a:gridCol w="1834515"/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 luftmengde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Høy luftmengde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</a:t>
                      </a:r>
                      <a:r>
                        <a:rPr lang="nb-NO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</a:t>
                      </a:r>
                    </a:p>
                    <a:p>
                      <a:pPr algn="ctr" fontAlgn="ctr"/>
                      <a:r>
                        <a:rPr lang="nb-NO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(undertemperatur)</a:t>
                      </a:r>
                      <a:endParaRPr lang="nb-NO" sz="16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Høy overtemperatur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 </a:t>
                      </a:r>
                      <a:r>
                        <a:rPr lang="nb-NO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overtemperatur</a:t>
                      </a:r>
                      <a:endParaRPr lang="nb-NO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Varmekilder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Stratifisering &lt;4,2°C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Lufthastighet ≤0,15m/s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nb-NO" sz="3200" dirty="0" smtClean="0">
                <a:solidFill>
                  <a:srgbClr val="002060"/>
                </a:solidFill>
              </a:rPr>
              <a:t>God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termisk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komfort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ut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fra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feltmålinger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2411760" y="4581128"/>
            <a:ext cx="6264696" cy="1368152"/>
          </a:xfrm>
        </p:spPr>
        <p:txBody>
          <a:bodyPr>
            <a:normAutofit/>
          </a:bodyPr>
          <a:lstStyle/>
          <a:p>
            <a:r>
              <a:rPr lang="nb-NO" sz="2000" dirty="0" smtClean="0"/>
              <a:t>Kravene i NS – ISO 7730 er oppfylt</a:t>
            </a:r>
          </a:p>
          <a:p>
            <a:r>
              <a:rPr lang="nb-NO" sz="2000" dirty="0" smtClean="0"/>
              <a:t>God termisk komfort</a:t>
            </a:r>
          </a:p>
          <a:p>
            <a:r>
              <a:rPr lang="nb-NO" sz="2000" dirty="0" smtClean="0"/>
              <a:t>Liten </a:t>
            </a:r>
            <a:r>
              <a:rPr lang="nb-NO" sz="2000" dirty="0" err="1" smtClean="0"/>
              <a:t>trekkfare</a:t>
            </a:r>
            <a:endParaRPr lang="nb-NO" sz="2000" dirty="0" smtClean="0"/>
          </a:p>
        </p:txBody>
      </p:sp>
      <p:pic>
        <p:nvPicPr>
          <p:cNvPr id="12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602936" cy="1871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 smtClean="0"/>
              <a:t>Våre forsøk er gjort ved  kalde vinterdagene i 2014 og 2015.</a:t>
            </a:r>
          </a:p>
          <a:p>
            <a:endParaRPr lang="nb-NO" dirty="0" smtClean="0"/>
          </a:p>
          <a:p>
            <a:r>
              <a:rPr lang="nb-NO" dirty="0" smtClean="0"/>
              <a:t>CFD-simuleringer (reelle inputdata) for -20˚C utetemperatur, to grader </a:t>
            </a:r>
            <a:r>
              <a:rPr lang="nb-NO" dirty="0" err="1" smtClean="0"/>
              <a:t>overtemperatur</a:t>
            </a:r>
            <a:r>
              <a:rPr lang="nb-NO" dirty="0" smtClean="0"/>
              <a:t>, 17l/s:</a:t>
            </a:r>
          </a:p>
          <a:p>
            <a:pPr lvl="1"/>
            <a:r>
              <a:rPr lang="nb-NO" dirty="0"/>
              <a:t>God temperaturfordeling over romhøyden</a:t>
            </a:r>
          </a:p>
          <a:p>
            <a:pPr lvl="1"/>
            <a:r>
              <a:rPr lang="nb-NO" dirty="0" smtClean="0"/>
              <a:t>Ikke fare for </a:t>
            </a:r>
            <a:r>
              <a:rPr lang="nb-NO" dirty="0" err="1" smtClean="0"/>
              <a:t>kaldras</a:t>
            </a:r>
            <a:endParaRPr lang="nb-NO" dirty="0" smtClean="0"/>
          </a:p>
          <a:p>
            <a:pPr lvl="1"/>
            <a:r>
              <a:rPr lang="nb-NO" dirty="0" smtClean="0"/>
              <a:t>Liten </a:t>
            </a:r>
            <a:r>
              <a:rPr lang="nb-NO" dirty="0" err="1" smtClean="0"/>
              <a:t>trekkfare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nb-NO" dirty="0" smtClean="0"/>
              <a:t>Hva med de aller kaldeste dagene?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1766"/>
            <a:ext cx="3815407" cy="214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>
          <a:xfrm>
            <a:off x="323528" y="1556792"/>
            <a:ext cx="6264696" cy="4331508"/>
          </a:xfrm>
        </p:spPr>
        <p:txBody>
          <a:bodyPr/>
          <a:lstStyle/>
          <a:p>
            <a:r>
              <a:rPr lang="nb-NO" dirty="0"/>
              <a:t>Både felt, laboratoriemålinger  og CFD-simuleringer viser god ventilasjonseffektivitet for en rekke </a:t>
            </a:r>
            <a:r>
              <a:rPr lang="nb-NO" dirty="0" err="1"/>
              <a:t>tilluftstemperaturer</a:t>
            </a:r>
            <a:r>
              <a:rPr lang="nb-NO" dirty="0"/>
              <a:t> og </a:t>
            </a:r>
            <a:r>
              <a:rPr lang="nb-NO" dirty="0" smtClean="0"/>
              <a:t>ventilasjonsrater. </a:t>
            </a:r>
          </a:p>
          <a:p>
            <a:r>
              <a:rPr lang="nb-NO" dirty="0" smtClean="0"/>
              <a:t>Et kritisk punkt er høyere </a:t>
            </a:r>
            <a:r>
              <a:rPr lang="nb-NO" dirty="0" err="1" smtClean="0"/>
              <a:t>overtemperatur</a:t>
            </a:r>
            <a:r>
              <a:rPr lang="nb-NO" dirty="0" smtClean="0"/>
              <a:t> og lave luftmengder når det ikke er varmekilder tilstede. </a:t>
            </a:r>
          </a:p>
          <a:p>
            <a:r>
              <a:rPr lang="nb-NO" dirty="0"/>
              <a:t>God ventilasjonseffektivitet når det er personer og/eller pc (varmekilde) tilstede. </a:t>
            </a:r>
          </a:p>
          <a:p>
            <a:r>
              <a:rPr lang="nb-NO" dirty="0" smtClean="0"/>
              <a:t>Vi kan benytte høyere ventilasjonsrate og lavere </a:t>
            </a:r>
            <a:r>
              <a:rPr lang="nb-NO" dirty="0" err="1" smtClean="0"/>
              <a:t>overtemperatur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Det gir best ventilasjonseffekt i rommet når varmekilder introduseres i lav høyde (PC).</a:t>
            </a:r>
          </a:p>
          <a:p>
            <a:r>
              <a:rPr lang="nb-NO" dirty="0" smtClean="0"/>
              <a:t>Laboratoriemålinger viser at avtrekk ved gulv gir bedre ventilasjonseffektivitet enn avtrekk ved tak, spesielt for høyere </a:t>
            </a:r>
            <a:r>
              <a:rPr lang="nb-NO" dirty="0" err="1" smtClean="0"/>
              <a:t>overtemperaturer</a:t>
            </a:r>
            <a:r>
              <a:rPr lang="nb-NO" dirty="0" smtClean="0"/>
              <a:t> på </a:t>
            </a:r>
            <a:r>
              <a:rPr lang="nb-NO" dirty="0" err="1" smtClean="0"/>
              <a:t>tilluft</a:t>
            </a:r>
            <a:r>
              <a:rPr lang="nb-NO" dirty="0" smtClean="0"/>
              <a:t> (6-8˚C). 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22"/>
          </p:nvPr>
        </p:nvSpPr>
        <p:spPr>
          <a:xfrm>
            <a:off x="376680" y="836712"/>
            <a:ext cx="8429684" cy="792088"/>
          </a:xfrm>
        </p:spPr>
        <p:txBody>
          <a:bodyPr/>
          <a:lstStyle/>
          <a:p>
            <a:r>
              <a:rPr lang="nb-NO" dirty="0"/>
              <a:t>G</a:t>
            </a:r>
            <a:r>
              <a:rPr lang="nb-NO" dirty="0" smtClean="0"/>
              <a:t>od ventilasjonseffektivitet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6793" r="47661" b="44227"/>
          <a:stretch/>
        </p:blipFill>
        <p:spPr bwMode="auto">
          <a:xfrm>
            <a:off x="6660064" y="1772816"/>
            <a:ext cx="2483936" cy="147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64" y="3356992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 smtClean="0"/>
              <a:t>Tør vi bygge uten kaldrassikring? 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9</a:t>
            </a:fld>
            <a:endParaRPr lang="nb-NO" noProof="0" dirty="0"/>
          </a:p>
        </p:txBody>
      </p:sp>
      <p:sp>
        <p:nvSpPr>
          <p:cNvPr id="22" name="Plassholder for tekst 21"/>
          <p:cNvSpPr>
            <a:spLocks noGrp="1"/>
          </p:cNvSpPr>
          <p:nvPr>
            <p:ph type="body" sz="quarter" idx="22"/>
          </p:nvPr>
        </p:nvSpPr>
        <p:spPr>
          <a:xfrm>
            <a:off x="356400" y="1916832"/>
            <a:ext cx="6087808" cy="41044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Ja. I bygg med lavt oppvarmingsbehov og godt isolert bygningskropp.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Vi må stille krav til vinduene.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N</a:t>
            </a:r>
            <a:r>
              <a:rPr lang="nb-NO" dirty="0" err="1" smtClean="0"/>
              <a:t>ærsone</a:t>
            </a:r>
            <a:r>
              <a:rPr lang="nb-NO" dirty="0" smtClean="0"/>
              <a:t> inntil vindu.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Liten fare for trekk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0713"/>
            <a:ext cx="25908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6"/>
          <p:cNvGrpSpPr>
            <a:grpSpLocks noChangeAspect="1"/>
          </p:cNvGrpSpPr>
          <p:nvPr/>
        </p:nvGrpSpPr>
        <p:grpSpPr>
          <a:xfrm>
            <a:off x="6194100" y="3356992"/>
            <a:ext cx="3715748" cy="2759218"/>
            <a:chOff x="4932278" y="1470221"/>
            <a:chExt cx="5772150" cy="428625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278" y="1470221"/>
              <a:ext cx="5772150" cy="4286250"/>
            </a:xfrm>
            <a:prstGeom prst="rect">
              <a:avLst/>
            </a:prstGeom>
            <a:gradFill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ight Arrow 11"/>
            <p:cNvSpPr/>
            <p:nvPr/>
          </p:nvSpPr>
          <p:spPr bwMode="auto">
            <a:xfrm>
              <a:off x="7020272" y="1872000"/>
              <a:ext cx="576064" cy="1440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CCCCCC">
                  <a:lumMod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Bent Arrow 4"/>
            <p:cNvSpPr/>
            <p:nvPr/>
          </p:nvSpPr>
          <p:spPr bwMode="auto">
            <a:xfrm rot="5400000">
              <a:off x="7884368" y="1900800"/>
              <a:ext cx="360040" cy="360040"/>
            </a:xfrm>
            <a:prstGeom prst="bentArrow">
              <a:avLst>
                <a:gd name="adj1" fmla="val 20069"/>
                <a:gd name="adj2" fmla="val 20069"/>
                <a:gd name="adj3" fmla="val 25000"/>
                <a:gd name="adj4" fmla="val 43750"/>
              </a:avLst>
            </a:prstGeom>
            <a:solidFill>
              <a:srgbClr val="FF0000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7056643" y="3047837"/>
              <a:ext cx="1187766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</a:rPr>
                <a:t>?</a:t>
              </a: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Rectangle 17"/>
            <p:cNvSpPr/>
            <p:nvPr/>
          </p:nvSpPr>
          <p:spPr bwMode="auto">
            <a:xfrm>
              <a:off x="5004048" y="1832400"/>
              <a:ext cx="792088" cy="216000"/>
            </a:xfrm>
            <a:prstGeom prst="rect">
              <a:avLst/>
            </a:prstGeom>
            <a:gradFill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Right Arrow 3"/>
            <p:cNvSpPr/>
            <p:nvPr/>
          </p:nvSpPr>
          <p:spPr bwMode="auto">
            <a:xfrm>
              <a:off x="6084168" y="1872000"/>
              <a:ext cx="576064" cy="1440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CCCCCC">
                  <a:lumMod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Rectangle 19"/>
            <p:cNvSpPr/>
            <p:nvPr/>
          </p:nvSpPr>
          <p:spPr bwMode="auto">
            <a:xfrm>
              <a:off x="5796136" y="2996952"/>
              <a:ext cx="1224136" cy="7920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Rectangle 20"/>
            <p:cNvSpPr/>
            <p:nvPr/>
          </p:nvSpPr>
          <p:spPr bwMode="auto">
            <a:xfrm>
              <a:off x="8964488" y="2924944"/>
              <a:ext cx="1224136" cy="7920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8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-Standard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</Template>
  <TotalTime>5002</TotalTime>
  <Words>2053</Words>
  <Application>Microsoft Office PowerPoint</Application>
  <PresentationFormat>Skjermfremvisning (4:3)</PresentationFormat>
  <Paragraphs>235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SINTEF-Standard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God termisk komfort ut fra feltmålinger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Når kan man dekke lokalt varmebehov med ventilasjon? En funksjon av (transmisjon, infiltrasjon, utetemp, internlast, luftmengde og overtemp)</vt:lpstr>
      <vt:lpstr>PowerPoint-presentasjon</vt:lpstr>
      <vt:lpstr>PowerPoint-presentasjon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Thunshelle</dc:creator>
  <cp:lastModifiedBy>Kari Thunshelle</cp:lastModifiedBy>
  <cp:revision>233</cp:revision>
  <cp:lastPrinted>2015-11-09T14:39:22Z</cp:lastPrinted>
  <dcterms:created xsi:type="dcterms:W3CDTF">2014-10-19T11:10:51Z</dcterms:created>
  <dcterms:modified xsi:type="dcterms:W3CDTF">2015-11-09T14:44:08Z</dcterms:modified>
</cp:coreProperties>
</file>