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6"/>
  </p:notesMasterIdLst>
  <p:sldIdLst>
    <p:sldId id="289" r:id="rId3"/>
    <p:sldId id="285" r:id="rId4"/>
    <p:sldId id="258" r:id="rId5"/>
    <p:sldId id="272" r:id="rId6"/>
    <p:sldId id="291" r:id="rId7"/>
    <p:sldId id="271" r:id="rId8"/>
    <p:sldId id="259" r:id="rId9"/>
    <p:sldId id="283" r:id="rId10"/>
    <p:sldId id="336" r:id="rId11"/>
    <p:sldId id="335" r:id="rId12"/>
    <p:sldId id="337" r:id="rId13"/>
    <p:sldId id="269" r:id="rId14"/>
    <p:sldId id="294" r:id="rId15"/>
    <p:sldId id="281" r:id="rId16"/>
    <p:sldId id="347" r:id="rId17"/>
    <p:sldId id="338" r:id="rId18"/>
    <p:sldId id="260" r:id="rId19"/>
    <p:sldId id="282" r:id="rId20"/>
    <p:sldId id="340" r:id="rId21"/>
    <p:sldId id="342" r:id="rId22"/>
    <p:sldId id="275" r:id="rId23"/>
    <p:sldId id="276" r:id="rId24"/>
    <p:sldId id="344" r:id="rId25"/>
    <p:sldId id="349" r:id="rId26"/>
    <p:sldId id="356" r:id="rId27"/>
    <p:sldId id="345" r:id="rId28"/>
    <p:sldId id="350" r:id="rId29"/>
    <p:sldId id="352" r:id="rId30"/>
    <p:sldId id="348" r:id="rId31"/>
    <p:sldId id="354" r:id="rId32"/>
    <p:sldId id="353" r:id="rId33"/>
    <p:sldId id="346" r:id="rId34"/>
    <p:sldId id="351" r:id="rId35"/>
    <p:sldId id="292" r:id="rId36"/>
    <p:sldId id="284" r:id="rId37"/>
    <p:sldId id="293" r:id="rId38"/>
    <p:sldId id="279" r:id="rId39"/>
    <p:sldId id="261" r:id="rId40"/>
    <p:sldId id="266" r:id="rId41"/>
    <p:sldId id="341" r:id="rId42"/>
    <p:sldId id="267" r:id="rId43"/>
    <p:sldId id="265" r:id="rId44"/>
    <p:sldId id="264" r:id="rId4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2525"/>
    <a:srgbClr val="FFCEAF"/>
    <a:srgbClr val="FEA86F"/>
    <a:srgbClr val="D34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36"/>
    <p:restoredTop sz="81604"/>
  </p:normalViewPr>
  <p:slideViewPr>
    <p:cSldViewPr snapToGrid="0">
      <p:cViewPr>
        <p:scale>
          <a:sx n="51" d="100"/>
          <a:sy n="51" d="100"/>
        </p:scale>
        <p:origin x="2408" y="128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3191C-F559-404D-89AF-2E89C22967FC}" type="datetimeFigureOut">
              <a:rPr lang="en-US" smtClean="0"/>
              <a:t>2/12/24</a:t>
            </a:fld>
            <a:endParaRPr lang="en-US"/>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DF446-5109-8F41-B873-7B495EE57D3B}" type="slidenum">
              <a:rPr lang="en-US" smtClean="0"/>
              <a:t>‹#›</a:t>
            </a:fld>
            <a:endParaRPr lang="en-US"/>
          </a:p>
        </p:txBody>
      </p:sp>
    </p:spTree>
    <p:extLst>
      <p:ext uri="{BB962C8B-B14F-4D97-AF65-F5344CB8AC3E}">
        <p14:creationId xmlns:p14="http://schemas.microsoft.com/office/powerpoint/2010/main" val="2703003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o.wikipedia.org/wiki/Sosial_kapital#cite_note-R%C3%B8nning_og_Starring_2009-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Jeg vet, veldig klisje. Jeg blir nesten litt kvalm av </a:t>
            </a:r>
            <a:r>
              <a:rPr lang="nb-NO" noProof="0" dirty="0" err="1"/>
              <a:t>megselv</a:t>
            </a:r>
            <a:r>
              <a:rPr lang="nb-NO" noProof="0" dirty="0"/>
              <a:t>. Men det dette </a:t>
            </a:r>
            <a:r>
              <a:rPr lang="nb-NO" noProof="0" dirty="0" err="1"/>
              <a:t>sistatet</a:t>
            </a:r>
            <a:r>
              <a:rPr lang="nb-NO" noProof="0" dirty="0"/>
              <a:t> sikter til, for de av dere som ikke skjønte det – er relasjoner. </a:t>
            </a:r>
          </a:p>
        </p:txBody>
      </p:sp>
      <p:sp>
        <p:nvSpPr>
          <p:cNvPr id="4" name="Plassholder for lysbildenummer 3"/>
          <p:cNvSpPr>
            <a:spLocks noGrp="1"/>
          </p:cNvSpPr>
          <p:nvPr>
            <p:ph type="sldNum" sz="quarter" idx="5"/>
          </p:nvPr>
        </p:nvSpPr>
        <p:spPr/>
        <p:txBody>
          <a:bodyPr/>
          <a:lstStyle/>
          <a:p>
            <a:fld id="{B91DF446-5109-8F41-B873-7B495EE57D3B}" type="slidenum">
              <a:rPr lang="en-US" smtClean="0"/>
              <a:t>1</a:t>
            </a:fld>
            <a:endParaRPr lang="en-US"/>
          </a:p>
        </p:txBody>
      </p:sp>
    </p:spTree>
    <p:extLst>
      <p:ext uri="{BB962C8B-B14F-4D97-AF65-F5344CB8AC3E}">
        <p14:creationId xmlns:p14="http://schemas.microsoft.com/office/powerpoint/2010/main" val="3220688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CD8DB-2060-9922-27D7-617E0D9C72D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2F94EFD-CE8F-5D4A-FBB9-97239B0B5F1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8A45C0D-7970-9239-2A1E-639984BD71F3}"/>
              </a:ext>
            </a:extLst>
          </p:cNvPr>
          <p:cNvSpPr>
            <a:spLocks noGrp="1"/>
          </p:cNvSpPr>
          <p:nvPr>
            <p:ph type="body" idx="1"/>
          </p:nvPr>
        </p:nvSpPr>
        <p:spPr/>
        <p:txBody>
          <a:bodyPr/>
          <a:lstStyle/>
          <a:p>
            <a:r>
              <a:rPr lang="en-US" dirty="0" err="1"/>
              <a:t>Til</a:t>
            </a:r>
            <a:r>
              <a:rPr lang="en-US" dirty="0"/>
              <a:t> </a:t>
            </a:r>
            <a:r>
              <a:rPr lang="en-US" dirty="0" err="1"/>
              <a:t>dette</a:t>
            </a:r>
            <a:r>
              <a:rPr lang="en-US" dirty="0"/>
              <a:t>?</a:t>
            </a:r>
          </a:p>
        </p:txBody>
      </p:sp>
      <p:sp>
        <p:nvSpPr>
          <p:cNvPr id="4" name="Plassholder for lysbildenummer 3">
            <a:extLst>
              <a:ext uri="{FF2B5EF4-FFF2-40B4-BE49-F238E27FC236}">
                <a16:creationId xmlns:a16="http://schemas.microsoft.com/office/drawing/2014/main" id="{A2DF896D-7E81-16A0-6368-1930A85A2E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1DF446-5109-8F41-B873-7B495EE5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915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5D7FD-9570-7BC3-5936-E3620BD797F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F164ADD-8B08-3B4E-407E-18F6331A29C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317E29CA-73BF-43D4-1AE2-7DF6854A0959}"/>
              </a:ext>
            </a:extLst>
          </p:cNvPr>
          <p:cNvSpPr>
            <a:spLocks noGrp="1"/>
          </p:cNvSpPr>
          <p:nvPr>
            <p:ph type="body" idx="1"/>
          </p:nvPr>
        </p:nvSpPr>
        <p:spPr/>
        <p:txBody>
          <a:bodyPr/>
          <a:lstStyle/>
          <a:p>
            <a:r>
              <a:rPr lang="nb-NO" dirty="0">
                <a:solidFill>
                  <a:schemeClr val="tx1"/>
                </a:solidFill>
              </a:rPr>
              <a:t>Allerede nå finnes det chatboter drevet av store språkmodeller som har potensialet til å påvirke strukturell kapital. Det finnes chatboter som kan ta over rollen som personlig trener, kollega, og studiekamerat </a:t>
            </a:r>
          </a:p>
          <a:p>
            <a:endParaRPr lang="nb-NO" dirty="0">
              <a:solidFill>
                <a:schemeClr val="tx1"/>
              </a:solidFill>
            </a:endParaRPr>
          </a:p>
          <a:p>
            <a:endParaRPr lang="nb-NO" dirty="0">
              <a:solidFill>
                <a:schemeClr val="tx1"/>
              </a:solidFill>
            </a:endParaRPr>
          </a:p>
          <a:p>
            <a:endParaRPr lang="en-US" dirty="0"/>
          </a:p>
        </p:txBody>
      </p:sp>
      <p:sp>
        <p:nvSpPr>
          <p:cNvPr id="4" name="Plassholder for lysbildenummer 3">
            <a:extLst>
              <a:ext uri="{FF2B5EF4-FFF2-40B4-BE49-F238E27FC236}">
                <a16:creationId xmlns:a16="http://schemas.microsoft.com/office/drawing/2014/main" id="{ABDF2197-BAB9-0A41-843A-73600E6C9F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1DF446-5109-8F41-B873-7B495EE5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38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err="1"/>
              <a:t>Studenter</a:t>
            </a:r>
            <a:r>
              <a:rPr lang="en-US" dirty="0"/>
              <a:t> </a:t>
            </a:r>
            <a:r>
              <a:rPr lang="en-US" dirty="0" err="1"/>
              <a:t>får</a:t>
            </a:r>
            <a:r>
              <a:rPr lang="en-US" dirty="0"/>
              <a:t> </a:t>
            </a:r>
            <a:r>
              <a:rPr lang="en-US" dirty="0" err="1"/>
              <a:t>hjelp</a:t>
            </a:r>
            <a:r>
              <a:rPr lang="en-US" dirty="0"/>
              <a:t> av </a:t>
            </a:r>
            <a:r>
              <a:rPr lang="en-US" dirty="0" err="1"/>
              <a:t>chatgpt</a:t>
            </a:r>
            <a:r>
              <a:rPr lang="en-US" dirty="0"/>
              <a:t>, </a:t>
            </a:r>
            <a:r>
              <a:rPr lang="en-US" dirty="0" err="1"/>
              <a:t>ansatte</a:t>
            </a:r>
            <a:r>
              <a:rPr lang="en-US" dirty="0"/>
              <a:t> </a:t>
            </a:r>
            <a:r>
              <a:rPr lang="en-US" dirty="0" err="1"/>
              <a:t>får</a:t>
            </a:r>
            <a:r>
              <a:rPr lang="en-US" dirty="0"/>
              <a:t> </a:t>
            </a:r>
            <a:r>
              <a:rPr lang="en-US" dirty="0" err="1"/>
              <a:t>hjelp</a:t>
            </a:r>
            <a:r>
              <a:rPr lang="en-US" dirty="0"/>
              <a:t> av </a:t>
            </a:r>
            <a:r>
              <a:rPr lang="en-US" dirty="0" err="1"/>
              <a:t>chatgpt</a:t>
            </a:r>
            <a:endParaRPr lang="en-US" dirty="0"/>
          </a:p>
        </p:txBody>
      </p:sp>
      <p:sp>
        <p:nvSpPr>
          <p:cNvPr id="4" name="Plassholder for lysbildenummer 3"/>
          <p:cNvSpPr>
            <a:spLocks noGrp="1"/>
          </p:cNvSpPr>
          <p:nvPr>
            <p:ph type="sldNum" sz="quarter" idx="5"/>
          </p:nvPr>
        </p:nvSpPr>
        <p:spPr/>
        <p:txBody>
          <a:bodyPr/>
          <a:lstStyle/>
          <a:p>
            <a:fld id="{B91DF446-5109-8F41-B873-7B495EE57D3B}" type="slidenum">
              <a:rPr lang="en-US" smtClean="0"/>
              <a:t>12</a:t>
            </a:fld>
            <a:endParaRPr lang="en-US"/>
          </a:p>
        </p:txBody>
      </p:sp>
    </p:spTree>
    <p:extLst>
      <p:ext uri="{BB962C8B-B14F-4D97-AF65-F5344CB8AC3E}">
        <p14:creationId xmlns:p14="http://schemas.microsoft.com/office/powerpoint/2010/main" val="662803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err="1"/>
              <a:t>Trenger</a:t>
            </a:r>
            <a:r>
              <a:rPr lang="en-US" dirty="0"/>
              <a:t> </a:t>
            </a:r>
            <a:r>
              <a:rPr lang="en-US" dirty="0" err="1"/>
              <a:t>ikke</a:t>
            </a:r>
            <a:r>
              <a:rPr lang="en-US" dirty="0"/>
              <a:t> </a:t>
            </a:r>
            <a:r>
              <a:rPr lang="en-US" dirty="0" err="1"/>
              <a:t>mennesker</a:t>
            </a:r>
            <a:r>
              <a:rPr lang="en-US" dirty="0"/>
              <a:t> for </a:t>
            </a:r>
            <a:r>
              <a:rPr lang="en-US" dirty="0" err="1"/>
              <a:t>å</a:t>
            </a:r>
            <a:r>
              <a:rPr lang="en-US" dirty="0"/>
              <a:t> </a:t>
            </a:r>
            <a:r>
              <a:rPr lang="en-US" dirty="0" err="1"/>
              <a:t>diskutere</a:t>
            </a:r>
            <a:r>
              <a:rPr lang="en-US" dirty="0"/>
              <a:t> </a:t>
            </a:r>
            <a:r>
              <a:rPr lang="en-US" dirty="0" err="1"/>
              <a:t>artikler</a:t>
            </a:r>
            <a:r>
              <a:rPr lang="en-US" dirty="0"/>
              <a:t>, </a:t>
            </a:r>
            <a:r>
              <a:rPr lang="en-US" dirty="0" err="1"/>
              <a:t>bøker</a:t>
            </a:r>
            <a:r>
              <a:rPr lang="en-US" dirty="0"/>
              <a:t> </a:t>
            </a:r>
            <a:r>
              <a:rPr lang="en-US" dirty="0" err="1"/>
              <a:t>og</a:t>
            </a:r>
            <a:r>
              <a:rPr lang="en-US" dirty="0"/>
              <a:t> </a:t>
            </a:r>
            <a:r>
              <a:rPr lang="en-US" dirty="0" err="1"/>
              <a:t>andre</a:t>
            </a:r>
            <a:r>
              <a:rPr lang="en-US" dirty="0"/>
              <a:t> </a:t>
            </a:r>
            <a:r>
              <a:rPr lang="en-US" dirty="0" err="1"/>
              <a:t>teksttyper</a:t>
            </a:r>
            <a:r>
              <a:rPr lang="en-US" dirty="0"/>
              <a:t> </a:t>
            </a:r>
          </a:p>
        </p:txBody>
      </p:sp>
      <p:sp>
        <p:nvSpPr>
          <p:cNvPr id="4" name="Plassholder for lysbildenummer 3"/>
          <p:cNvSpPr>
            <a:spLocks noGrp="1"/>
          </p:cNvSpPr>
          <p:nvPr>
            <p:ph type="sldNum" sz="quarter" idx="5"/>
          </p:nvPr>
        </p:nvSpPr>
        <p:spPr/>
        <p:txBody>
          <a:bodyPr/>
          <a:lstStyle/>
          <a:p>
            <a:fld id="{B91DF446-5109-8F41-B873-7B495EE57D3B}" type="slidenum">
              <a:rPr lang="en-US" smtClean="0"/>
              <a:t>13</a:t>
            </a:fld>
            <a:endParaRPr lang="en-US"/>
          </a:p>
        </p:txBody>
      </p:sp>
    </p:spTree>
    <p:extLst>
      <p:ext uri="{BB962C8B-B14F-4D97-AF65-F5344CB8AC3E}">
        <p14:creationId xmlns:p14="http://schemas.microsoft.com/office/powerpoint/2010/main" val="2050853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Med character AI, </a:t>
            </a:r>
            <a:r>
              <a:rPr lang="en-US" dirty="0" err="1"/>
              <a:t>så</a:t>
            </a:r>
            <a:r>
              <a:rPr lang="en-US" dirty="0"/>
              <a:t> </a:t>
            </a:r>
            <a:r>
              <a:rPr lang="en-US" dirty="0" err="1"/>
              <a:t>trenger</a:t>
            </a:r>
            <a:r>
              <a:rPr lang="en-US" dirty="0"/>
              <a:t> man </a:t>
            </a:r>
            <a:r>
              <a:rPr lang="en-US" dirty="0" err="1"/>
              <a:t>faktisk</a:t>
            </a:r>
            <a:r>
              <a:rPr lang="en-US" dirty="0"/>
              <a:t> </a:t>
            </a:r>
            <a:r>
              <a:rPr lang="en-US" dirty="0" err="1"/>
              <a:t>ikke</a:t>
            </a:r>
            <a:r>
              <a:rPr lang="en-US" dirty="0"/>
              <a:t> </a:t>
            </a:r>
            <a:r>
              <a:rPr lang="en-US" dirty="0" err="1"/>
              <a:t>snakke</a:t>
            </a:r>
            <a:r>
              <a:rPr lang="en-US" dirty="0"/>
              <a:t> </a:t>
            </a:r>
            <a:r>
              <a:rPr lang="en-US" dirty="0" err="1"/>
              <a:t>mennesker</a:t>
            </a:r>
            <a:r>
              <a:rPr lang="en-US" dirty="0"/>
              <a:t> I det </a:t>
            </a:r>
            <a:r>
              <a:rPr lang="en-US" dirty="0" err="1"/>
              <a:t>heletatt</a:t>
            </a:r>
            <a:r>
              <a:rPr lang="en-US" dirty="0"/>
              <a:t>. Her </a:t>
            </a:r>
            <a:r>
              <a:rPr lang="en-US" dirty="0" err="1"/>
              <a:t>finner</a:t>
            </a:r>
            <a:r>
              <a:rPr lang="en-US" dirty="0"/>
              <a:t> man </a:t>
            </a:r>
            <a:r>
              <a:rPr lang="en-US" dirty="0" err="1"/>
              <a:t>en</a:t>
            </a:r>
            <a:r>
              <a:rPr lang="en-US" dirty="0"/>
              <a:t> AI </a:t>
            </a:r>
            <a:r>
              <a:rPr lang="en-US" dirty="0" err="1"/>
              <a:t>til</a:t>
            </a:r>
            <a:r>
              <a:rPr lang="en-US" dirty="0"/>
              <a:t> </a:t>
            </a:r>
            <a:r>
              <a:rPr lang="en-US" dirty="0" err="1"/>
              <a:t>enhver</a:t>
            </a:r>
            <a:r>
              <a:rPr lang="en-US" dirty="0"/>
              <a:t> </a:t>
            </a:r>
            <a:r>
              <a:rPr lang="en-US" dirty="0" err="1"/>
              <a:t>rolle</a:t>
            </a:r>
            <a:endParaRPr lang="en-US" dirty="0"/>
          </a:p>
          <a:p>
            <a:endParaRPr lang="en-US" dirty="0"/>
          </a:p>
          <a:p>
            <a:endParaRPr lang="en-US" dirty="0"/>
          </a:p>
          <a:p>
            <a:r>
              <a:rPr lang="en-US" dirty="0"/>
              <a:t>107.8 m referrer </a:t>
            </a:r>
            <a:r>
              <a:rPr lang="en-US" dirty="0" err="1"/>
              <a:t>til</a:t>
            </a:r>
            <a:r>
              <a:rPr lang="en-US" dirty="0"/>
              <a:t> </a:t>
            </a:r>
            <a:r>
              <a:rPr lang="en-US" dirty="0" err="1"/>
              <a:t>hvor</a:t>
            </a:r>
            <a:r>
              <a:rPr lang="en-US" dirty="0"/>
              <a:t> mange ganger </a:t>
            </a:r>
            <a:r>
              <a:rPr lang="en-US" dirty="0" err="1"/>
              <a:t>ett</a:t>
            </a:r>
            <a:r>
              <a:rPr lang="en-US" dirty="0"/>
              <a:t> </a:t>
            </a:r>
            <a:r>
              <a:rPr lang="en-US" dirty="0" err="1"/>
              <a:t>menneske</a:t>
            </a:r>
            <a:r>
              <a:rPr lang="en-US" dirty="0"/>
              <a:t> </a:t>
            </a:r>
            <a:r>
              <a:rPr lang="en-US" dirty="0" err="1"/>
              <a:t>har</a:t>
            </a:r>
            <a:r>
              <a:rPr lang="en-US" dirty="0"/>
              <a:t> </a:t>
            </a:r>
            <a:r>
              <a:rPr lang="en-US" dirty="0" err="1"/>
              <a:t>startet</a:t>
            </a:r>
            <a:r>
              <a:rPr lang="en-US" dirty="0"/>
              <a:t> </a:t>
            </a:r>
            <a:r>
              <a:rPr lang="en-US" dirty="0" err="1"/>
              <a:t>en</a:t>
            </a:r>
            <a:r>
              <a:rPr lang="en-US" dirty="0"/>
              <a:t> </a:t>
            </a:r>
            <a:r>
              <a:rPr lang="en-US" dirty="0" err="1"/>
              <a:t>interaksjon</a:t>
            </a:r>
            <a:r>
              <a:rPr lang="en-US" dirty="0"/>
              <a:t> </a:t>
            </a:r>
          </a:p>
          <a:p>
            <a:endParaRPr lang="en-US" dirty="0"/>
          </a:p>
          <a:p>
            <a:r>
              <a:rPr lang="en-US" dirty="0"/>
              <a:t>Det </a:t>
            </a:r>
            <a:r>
              <a:rPr lang="en-US" dirty="0" err="1"/>
              <a:t>samme</a:t>
            </a:r>
            <a:r>
              <a:rPr lang="en-US" dirty="0"/>
              <a:t> </a:t>
            </a:r>
            <a:r>
              <a:rPr lang="en-US" dirty="0" err="1"/>
              <a:t>gjelder</a:t>
            </a:r>
            <a:r>
              <a:rPr lang="en-US" dirty="0"/>
              <a:t> </a:t>
            </a:r>
            <a:r>
              <a:rPr lang="en-US" dirty="0" err="1"/>
              <a:t>rollemodeller</a:t>
            </a:r>
            <a:r>
              <a:rPr lang="en-US" dirty="0"/>
              <a:t>, </a:t>
            </a:r>
            <a:r>
              <a:rPr lang="en-US" dirty="0" err="1"/>
              <a:t>trenere</a:t>
            </a:r>
            <a:r>
              <a:rPr lang="en-US" dirty="0"/>
              <a:t>, </a:t>
            </a:r>
            <a:r>
              <a:rPr lang="en-US" dirty="0" err="1"/>
              <a:t>psykologier</a:t>
            </a:r>
            <a:r>
              <a:rPr lang="en-US" dirty="0"/>
              <a:t> – Gen AI er der </a:t>
            </a:r>
            <a:r>
              <a:rPr lang="en-US" dirty="0" err="1"/>
              <a:t>også</a:t>
            </a:r>
            <a:endParaRPr lang="en-US" dirty="0"/>
          </a:p>
        </p:txBody>
      </p:sp>
      <p:sp>
        <p:nvSpPr>
          <p:cNvPr id="4" name="Plassholder for lysbildenummer 3"/>
          <p:cNvSpPr>
            <a:spLocks noGrp="1"/>
          </p:cNvSpPr>
          <p:nvPr>
            <p:ph type="sldNum" sz="quarter" idx="5"/>
          </p:nvPr>
        </p:nvSpPr>
        <p:spPr/>
        <p:txBody>
          <a:bodyPr/>
          <a:lstStyle/>
          <a:p>
            <a:fld id="{B91DF446-5109-8F41-B873-7B495EE57D3B}" type="slidenum">
              <a:rPr lang="en-US" smtClean="0"/>
              <a:t>14</a:t>
            </a:fld>
            <a:endParaRPr lang="en-US"/>
          </a:p>
        </p:txBody>
      </p:sp>
    </p:spTree>
    <p:extLst>
      <p:ext uri="{BB962C8B-B14F-4D97-AF65-F5344CB8AC3E}">
        <p14:creationId xmlns:p14="http://schemas.microsoft.com/office/powerpoint/2010/main" val="1252995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28737-B744-5AB6-1A21-82312C3FFA7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90A945F-6772-693B-FD56-B26084152A1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D4E2755-C1D0-BEB6-2E73-6661A25CCC0F}"/>
              </a:ext>
            </a:extLst>
          </p:cNvPr>
          <p:cNvSpPr>
            <a:spLocks noGrp="1"/>
          </p:cNvSpPr>
          <p:nvPr>
            <p:ph type="body" idx="1"/>
          </p:nvPr>
        </p:nvSpPr>
        <p:spPr/>
        <p:txBody>
          <a:bodyPr/>
          <a:lstStyle/>
          <a:p>
            <a:r>
              <a:rPr lang="nb-NO" b="0" i="0" u="none" strike="noStrike" dirty="0">
                <a:solidFill>
                  <a:srgbClr val="202122"/>
                </a:solidFill>
                <a:effectLst/>
                <a:latin typeface="Arial" panose="020B0604020202020204" pitchFamily="34" charset="0"/>
              </a:rPr>
              <a:t>Sosial kapital kan betegnes som ressurser som er tilgjengelig for aktører gjennom deltakelse i sosiale nettverk</a:t>
            </a:r>
            <a:endParaRPr lang="en-US" dirty="0"/>
          </a:p>
        </p:txBody>
      </p:sp>
      <p:sp>
        <p:nvSpPr>
          <p:cNvPr id="4" name="Plassholder for lysbildenummer 3">
            <a:extLst>
              <a:ext uri="{FF2B5EF4-FFF2-40B4-BE49-F238E27FC236}">
                <a16:creationId xmlns:a16="http://schemas.microsoft.com/office/drawing/2014/main" id="{DA49E585-F33E-F90C-C7FB-1F2942E4F4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1DF446-5109-8F41-B873-7B495EE5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061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AF71FF-C296-1444-8FE9-5DBE578DCC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306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5"/>
          </p:nvPr>
        </p:nvSpPr>
        <p:spPr/>
        <p:txBody>
          <a:bodyPr/>
          <a:lstStyle/>
          <a:p>
            <a:fld id="{B91DF446-5109-8F41-B873-7B495EE57D3B}" type="slidenum">
              <a:rPr lang="en-US" smtClean="0"/>
              <a:t>18</a:t>
            </a:fld>
            <a:endParaRPr lang="en-US"/>
          </a:p>
        </p:txBody>
      </p:sp>
    </p:spTree>
    <p:extLst>
      <p:ext uri="{BB962C8B-B14F-4D97-AF65-F5344CB8AC3E}">
        <p14:creationId xmlns:p14="http://schemas.microsoft.com/office/powerpoint/2010/main" val="4012249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DEA31-F439-A30C-B8C9-62B3ACD5F6A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8165681-8122-D737-8126-2CA4531AFD0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400FEC2-5014-D6E6-D2B0-4D4222E6B5DE}"/>
              </a:ext>
            </a:extLst>
          </p:cNvPr>
          <p:cNvSpPr>
            <a:spLocks noGrp="1"/>
          </p:cNvSpPr>
          <p:nvPr>
            <p:ph type="body" idx="1"/>
          </p:nvPr>
        </p:nvSpPr>
        <p:spPr/>
        <p:txBody>
          <a:bodyPr/>
          <a:lstStyle/>
          <a:p>
            <a:r>
              <a:rPr lang="en-US" dirty="0" err="1"/>
              <a:t>Selvom</a:t>
            </a:r>
            <a:r>
              <a:rPr lang="en-US" dirty="0"/>
              <a:t> social </a:t>
            </a:r>
            <a:r>
              <a:rPr lang="en-US" dirty="0" err="1"/>
              <a:t>kapitl</a:t>
            </a:r>
            <a:r>
              <a:rPr lang="en-US" dirty="0"/>
              <a:t> I </a:t>
            </a:r>
            <a:r>
              <a:rPr lang="en-US" dirty="0" err="1"/>
              <a:t>stor</a:t>
            </a:r>
            <a:r>
              <a:rPr lang="en-US" dirty="0"/>
              <a:t> grad handler om </a:t>
            </a:r>
            <a:r>
              <a:rPr lang="en-US" dirty="0" err="1"/>
              <a:t>relasjoner</a:t>
            </a:r>
            <a:r>
              <a:rPr lang="en-US" dirty="0"/>
              <a:t> </a:t>
            </a:r>
            <a:r>
              <a:rPr lang="en-US" dirty="0" err="1"/>
              <a:t>til</a:t>
            </a:r>
            <a:r>
              <a:rPr lang="en-US" dirty="0"/>
              <a:t> </a:t>
            </a:r>
            <a:r>
              <a:rPr lang="en-US" dirty="0" err="1"/>
              <a:t>menensker</a:t>
            </a:r>
            <a:r>
              <a:rPr lang="en-US" dirty="0"/>
              <a:t>, </a:t>
            </a:r>
            <a:r>
              <a:rPr lang="en-US" dirty="0" err="1"/>
              <a:t>så</a:t>
            </a:r>
            <a:r>
              <a:rPr lang="en-US" dirty="0"/>
              <a:t> vet vi </a:t>
            </a:r>
            <a:r>
              <a:rPr lang="en-US" dirty="0" err="1"/>
              <a:t>fra</a:t>
            </a:r>
            <a:r>
              <a:rPr lang="en-US" dirty="0"/>
              <a:t> </a:t>
            </a:r>
            <a:r>
              <a:rPr lang="en-US" dirty="0" err="1"/>
              <a:t>forksning</a:t>
            </a:r>
            <a:r>
              <a:rPr lang="en-US" dirty="0"/>
              <a:t> at </a:t>
            </a:r>
            <a:r>
              <a:rPr lang="en-US" dirty="0" err="1"/>
              <a:t>teknologi</a:t>
            </a:r>
            <a:r>
              <a:rPr lang="en-US" dirty="0"/>
              <a:t> </a:t>
            </a:r>
            <a:r>
              <a:rPr lang="en-US" dirty="0" err="1"/>
              <a:t>som</a:t>
            </a:r>
            <a:r>
              <a:rPr lang="en-US" dirty="0"/>
              <a:t> er social I </a:t>
            </a:r>
            <a:r>
              <a:rPr lang="en-US" dirty="0" err="1"/>
              <a:t>natur</a:t>
            </a:r>
            <a:r>
              <a:rPr lang="en-US" dirty="0"/>
              <a:t>, </a:t>
            </a:r>
            <a:r>
              <a:rPr lang="en-US" dirty="0" err="1"/>
              <a:t>blir</a:t>
            </a:r>
            <a:r>
              <a:rPr lang="en-US" dirty="0"/>
              <a:t> </a:t>
            </a:r>
            <a:r>
              <a:rPr lang="en-US" dirty="0" err="1"/>
              <a:t>ofte</a:t>
            </a:r>
            <a:r>
              <a:rPr lang="en-US" dirty="0"/>
              <a:t> </a:t>
            </a:r>
            <a:r>
              <a:rPr lang="en-US" dirty="0" err="1"/>
              <a:t>behandlet</a:t>
            </a:r>
            <a:r>
              <a:rPr lang="en-US" dirty="0"/>
              <a:t> </a:t>
            </a:r>
            <a:r>
              <a:rPr lang="en-US" dirty="0" err="1"/>
              <a:t>og</a:t>
            </a:r>
            <a:r>
              <a:rPr lang="en-US" dirty="0"/>
              <a:t> </a:t>
            </a:r>
            <a:r>
              <a:rPr lang="en-US" dirty="0" err="1"/>
              <a:t>forstått</a:t>
            </a:r>
            <a:r>
              <a:rPr lang="en-US" dirty="0"/>
              <a:t> </a:t>
            </a:r>
            <a:r>
              <a:rPr lang="en-US" dirty="0" err="1"/>
              <a:t>som</a:t>
            </a:r>
            <a:r>
              <a:rPr lang="en-US" dirty="0"/>
              <a:t> </a:t>
            </a:r>
            <a:r>
              <a:rPr lang="en-US" dirty="0" err="1"/>
              <a:t>sosiale</a:t>
            </a:r>
            <a:r>
              <a:rPr lang="en-US" dirty="0"/>
              <a:t> </a:t>
            </a:r>
            <a:r>
              <a:rPr lang="en-US" dirty="0" err="1"/>
              <a:t>aktører</a:t>
            </a:r>
            <a:r>
              <a:rPr lang="en-US" dirty="0"/>
              <a:t> </a:t>
            </a:r>
            <a:r>
              <a:rPr lang="en-US" dirty="0" err="1"/>
              <a:t>på</a:t>
            </a:r>
            <a:r>
              <a:rPr lang="en-US" dirty="0"/>
              <a:t> </a:t>
            </a:r>
            <a:r>
              <a:rPr lang="en-US" dirty="0" err="1"/>
              <a:t>samme</a:t>
            </a:r>
            <a:r>
              <a:rPr lang="en-US" dirty="0"/>
              <a:t> </a:t>
            </a:r>
            <a:r>
              <a:rPr lang="en-US" dirty="0" err="1"/>
              <a:t>måte</a:t>
            </a:r>
            <a:r>
              <a:rPr lang="en-US" dirty="0"/>
              <a:t> </a:t>
            </a:r>
            <a:r>
              <a:rPr lang="en-US" dirty="0" err="1"/>
              <a:t>som</a:t>
            </a:r>
            <a:r>
              <a:rPr lang="en-US" dirty="0"/>
              <a:t> </a:t>
            </a:r>
            <a:r>
              <a:rPr lang="en-US" dirty="0" err="1"/>
              <a:t>mennekser</a:t>
            </a:r>
            <a:r>
              <a:rPr lang="en-US" dirty="0"/>
              <a:t> – det er </a:t>
            </a:r>
            <a:r>
              <a:rPr lang="en-US" dirty="0" err="1"/>
              <a:t>derfor</a:t>
            </a:r>
            <a:r>
              <a:rPr lang="en-US" dirty="0"/>
              <a:t> </a:t>
            </a:r>
            <a:r>
              <a:rPr lang="en-US" dirty="0" err="1"/>
              <a:t>grunn</a:t>
            </a:r>
            <a:r>
              <a:rPr lang="en-US" dirty="0"/>
              <a:t> </a:t>
            </a:r>
            <a:r>
              <a:rPr lang="en-US" dirty="0" err="1"/>
              <a:t>til</a:t>
            </a:r>
            <a:r>
              <a:rPr lang="en-US" dirty="0"/>
              <a:t> </a:t>
            </a:r>
            <a:r>
              <a:rPr lang="en-US" dirty="0" err="1"/>
              <a:t>å</a:t>
            </a:r>
            <a:r>
              <a:rPr lang="en-US" dirty="0"/>
              <a:t> </a:t>
            </a:r>
            <a:r>
              <a:rPr lang="en-US" dirty="0" err="1"/>
              <a:t>tro</a:t>
            </a:r>
            <a:r>
              <a:rPr lang="en-US" dirty="0"/>
              <a:t> at chatboter </a:t>
            </a:r>
            <a:r>
              <a:rPr lang="en-US" dirty="0" err="1"/>
              <a:t>kan</a:t>
            </a:r>
            <a:r>
              <a:rPr lang="en-US" dirty="0"/>
              <a:t> </a:t>
            </a:r>
            <a:r>
              <a:rPr lang="en-US" dirty="0" err="1"/>
              <a:t>inngå</a:t>
            </a:r>
            <a:r>
              <a:rPr lang="en-US" dirty="0"/>
              <a:t> I </a:t>
            </a:r>
            <a:r>
              <a:rPr lang="en-US" dirty="0" err="1"/>
              <a:t>nettverket</a:t>
            </a:r>
            <a:r>
              <a:rPr lang="en-US" dirty="0"/>
              <a:t> </a:t>
            </a:r>
            <a:r>
              <a:rPr lang="en-US" dirty="0" err="1"/>
              <a:t>til</a:t>
            </a:r>
            <a:r>
              <a:rPr lang="en-US" dirty="0"/>
              <a:t> </a:t>
            </a:r>
            <a:r>
              <a:rPr lang="en-US" dirty="0" err="1"/>
              <a:t>menneske</a:t>
            </a:r>
            <a:r>
              <a:rPr lang="en-US" dirty="0"/>
              <a:t> </a:t>
            </a:r>
            <a:r>
              <a:rPr lang="en-US" dirty="0" err="1"/>
              <a:t>og</a:t>
            </a:r>
            <a:r>
              <a:rPr lang="en-US" dirty="0"/>
              <a:t> </a:t>
            </a:r>
            <a:r>
              <a:rPr lang="en-US" dirty="0" err="1"/>
              <a:t>påvirke</a:t>
            </a:r>
            <a:r>
              <a:rPr lang="en-US" dirty="0"/>
              <a:t> social </a:t>
            </a:r>
            <a:r>
              <a:rPr lang="en-US" dirty="0" err="1"/>
              <a:t>kapital</a:t>
            </a:r>
            <a:r>
              <a:rPr lang="en-US" dirty="0"/>
              <a:t> </a:t>
            </a:r>
            <a:r>
              <a:rPr lang="en-US" dirty="0" err="1"/>
              <a:t>på</a:t>
            </a:r>
            <a:r>
              <a:rPr lang="en-US" dirty="0"/>
              <a:t> </a:t>
            </a:r>
            <a:r>
              <a:rPr lang="en-US" dirty="0" err="1"/>
              <a:t>ulikemåter</a:t>
            </a:r>
            <a:r>
              <a:rPr lang="en-US" dirty="0"/>
              <a:t>. </a:t>
            </a:r>
          </a:p>
          <a:p>
            <a:endParaRPr lang="en-US" dirty="0"/>
          </a:p>
          <a:p>
            <a:r>
              <a:rPr lang="en-US" dirty="0" err="1"/>
              <a:t>Dessuten</a:t>
            </a:r>
            <a:r>
              <a:rPr lang="en-US" dirty="0"/>
              <a:t> er det </a:t>
            </a:r>
            <a:r>
              <a:rPr lang="en-US" dirty="0" err="1"/>
              <a:t>også</a:t>
            </a:r>
            <a:r>
              <a:rPr lang="en-US" dirty="0"/>
              <a:t> </a:t>
            </a:r>
            <a:r>
              <a:rPr lang="en-US" dirty="0" err="1"/>
              <a:t>grun</a:t>
            </a:r>
            <a:r>
              <a:rPr lang="en-US" dirty="0"/>
              <a:t> </a:t>
            </a:r>
            <a:r>
              <a:rPr lang="en-US" dirty="0" err="1"/>
              <a:t>til</a:t>
            </a:r>
            <a:r>
              <a:rPr lang="en-US" dirty="0"/>
              <a:t> </a:t>
            </a:r>
            <a:r>
              <a:rPr lang="en-US" dirty="0" err="1"/>
              <a:t>å</a:t>
            </a:r>
            <a:r>
              <a:rPr lang="en-US" dirty="0"/>
              <a:t> </a:t>
            </a:r>
            <a:r>
              <a:rPr lang="en-US" dirty="0" err="1"/>
              <a:t>tro</a:t>
            </a:r>
            <a:r>
              <a:rPr lang="en-US" dirty="0"/>
              <a:t> at generative Ai </a:t>
            </a:r>
            <a:r>
              <a:rPr lang="en-US" dirty="0" err="1"/>
              <a:t>kan</a:t>
            </a:r>
            <a:r>
              <a:rPr lang="en-US" dirty="0"/>
              <a:t> </a:t>
            </a:r>
            <a:r>
              <a:rPr lang="en-US" dirty="0" err="1"/>
              <a:t>påvirke</a:t>
            </a:r>
            <a:r>
              <a:rPr lang="en-US" dirty="0"/>
              <a:t> </a:t>
            </a:r>
            <a:r>
              <a:rPr lang="en-US" dirty="0" err="1"/>
              <a:t>hvordan</a:t>
            </a:r>
            <a:r>
              <a:rPr lang="en-US" dirty="0"/>
              <a:t> vi </a:t>
            </a:r>
            <a:r>
              <a:rPr lang="en-US" dirty="0" err="1"/>
              <a:t>forholder</a:t>
            </a:r>
            <a:r>
              <a:rPr lang="en-US" dirty="0"/>
              <a:t> </a:t>
            </a:r>
            <a:r>
              <a:rPr lang="en-US" dirty="0" err="1"/>
              <a:t>oss</a:t>
            </a:r>
            <a:r>
              <a:rPr lang="en-US" dirty="0"/>
              <a:t> </a:t>
            </a:r>
            <a:r>
              <a:rPr lang="en-US" dirty="0" err="1"/>
              <a:t>til</a:t>
            </a:r>
            <a:r>
              <a:rPr lang="en-US" dirty="0"/>
              <a:t> </a:t>
            </a:r>
            <a:r>
              <a:rPr lang="en-US" dirty="0" err="1"/>
              <a:t>andre</a:t>
            </a:r>
            <a:r>
              <a:rPr lang="en-US" dirty="0"/>
              <a:t> </a:t>
            </a:r>
            <a:r>
              <a:rPr lang="en-US" dirty="0" err="1"/>
              <a:t>mennekser</a:t>
            </a:r>
            <a:r>
              <a:rPr lang="en-US" dirty="0"/>
              <a:t> </a:t>
            </a:r>
          </a:p>
        </p:txBody>
      </p:sp>
      <p:sp>
        <p:nvSpPr>
          <p:cNvPr id="4" name="Plassholder for lysbildenummer 3">
            <a:extLst>
              <a:ext uri="{FF2B5EF4-FFF2-40B4-BE49-F238E27FC236}">
                <a16:creationId xmlns:a16="http://schemas.microsoft.com/office/drawing/2014/main" id="{38BA5A2D-8E28-8A4B-7D02-8F2F0F61F6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1DF446-5109-8F41-B873-7B495EE5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102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1E7A2-52B6-450B-A8D2-5766DA497BF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1E73B91-F1F8-E355-104D-4AC1BD0B30A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2F3D4560-FEAE-D799-3C37-985AA48880D9}"/>
              </a:ext>
            </a:extLst>
          </p:cNvPr>
          <p:cNvSpPr>
            <a:spLocks noGrp="1"/>
          </p:cNvSpPr>
          <p:nvPr>
            <p:ph type="body" idx="1"/>
          </p:nvPr>
        </p:nvSpPr>
        <p:spPr/>
        <p:txBody>
          <a:bodyPr/>
          <a:lstStyle/>
          <a:p>
            <a:endParaRPr lang="en-US" dirty="0"/>
          </a:p>
        </p:txBody>
      </p:sp>
      <p:sp>
        <p:nvSpPr>
          <p:cNvPr id="4" name="Plassholder for lysbildenummer 3">
            <a:extLst>
              <a:ext uri="{FF2B5EF4-FFF2-40B4-BE49-F238E27FC236}">
                <a16:creationId xmlns:a16="http://schemas.microsoft.com/office/drawing/2014/main" id="{185D281F-1298-4CB8-B766-4A56BEAA15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1DF446-5109-8F41-B873-7B495EE5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720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Vi mennesker er sosiale vesener, det har vært kritisk for vår overlevelse, og de fleste av oss er så heldige at vi inngår I større og mindre sosiale nettverk som består av relasjoner og bekjentskap til andre. Og disse relasjonene og bekjentskapene er med på å gi oss ulike ting som vi trenger for å fungere. </a:t>
            </a:r>
          </a:p>
        </p:txBody>
      </p:sp>
      <p:sp>
        <p:nvSpPr>
          <p:cNvPr id="4" name="Plassholder for lysbildenummer 3"/>
          <p:cNvSpPr>
            <a:spLocks noGrp="1"/>
          </p:cNvSpPr>
          <p:nvPr>
            <p:ph type="sldNum" sz="quarter" idx="5"/>
          </p:nvPr>
        </p:nvSpPr>
        <p:spPr/>
        <p:txBody>
          <a:bodyPr/>
          <a:lstStyle/>
          <a:p>
            <a:fld id="{B91DF446-5109-8F41-B873-7B495EE57D3B}" type="slidenum">
              <a:rPr lang="en-US" smtClean="0"/>
              <a:t>2</a:t>
            </a:fld>
            <a:endParaRPr lang="en-US"/>
          </a:p>
        </p:txBody>
      </p:sp>
    </p:spTree>
    <p:extLst>
      <p:ext uri="{BB962C8B-B14F-4D97-AF65-F5344CB8AC3E}">
        <p14:creationId xmlns:p14="http://schemas.microsoft.com/office/powerpoint/2010/main" val="2002909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err="1"/>
              <a:t>Strukturell</a:t>
            </a:r>
            <a:r>
              <a:rPr lang="en-US" dirty="0"/>
              <a:t> </a:t>
            </a:r>
            <a:r>
              <a:rPr lang="en-US" dirty="0" err="1"/>
              <a:t>kapital</a:t>
            </a:r>
            <a:r>
              <a:rPr lang="en-US" dirty="0"/>
              <a:t> </a:t>
            </a:r>
          </a:p>
        </p:txBody>
      </p:sp>
      <p:sp>
        <p:nvSpPr>
          <p:cNvPr id="4" name="Plassholder for lysbildenummer 3"/>
          <p:cNvSpPr>
            <a:spLocks noGrp="1"/>
          </p:cNvSpPr>
          <p:nvPr>
            <p:ph type="sldNum" sz="quarter" idx="5"/>
          </p:nvPr>
        </p:nvSpPr>
        <p:spPr/>
        <p:txBody>
          <a:bodyPr/>
          <a:lstStyle/>
          <a:p>
            <a:fld id="{B91DF446-5109-8F41-B873-7B495EE57D3B}" type="slidenum">
              <a:rPr lang="en-US" smtClean="0"/>
              <a:t>21</a:t>
            </a:fld>
            <a:endParaRPr lang="en-US"/>
          </a:p>
        </p:txBody>
      </p:sp>
    </p:spTree>
    <p:extLst>
      <p:ext uri="{BB962C8B-B14F-4D97-AF65-F5344CB8AC3E}">
        <p14:creationId xmlns:p14="http://schemas.microsoft.com/office/powerpoint/2010/main" val="2487391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https://</a:t>
            </a:r>
            <a:r>
              <a:rPr lang="en-US" dirty="0" err="1"/>
              <a:t>www.forskning.no</a:t>
            </a:r>
            <a:r>
              <a:rPr lang="en-US" dirty="0"/>
              <a:t>/hogskulen-pa-vestlandet-informasjonsteknologi-kunstig-intelligens/hva-skjer-nar-studenter-bruker-kunstig-intelligens-som-sparringpartner/2300594</a:t>
            </a:r>
          </a:p>
        </p:txBody>
      </p:sp>
      <p:sp>
        <p:nvSpPr>
          <p:cNvPr id="4" name="Plassholder for lysbildenummer 3"/>
          <p:cNvSpPr>
            <a:spLocks noGrp="1"/>
          </p:cNvSpPr>
          <p:nvPr>
            <p:ph type="sldNum" sz="quarter" idx="5"/>
          </p:nvPr>
        </p:nvSpPr>
        <p:spPr/>
        <p:txBody>
          <a:bodyPr/>
          <a:lstStyle/>
          <a:p>
            <a:fld id="{B91DF446-5109-8F41-B873-7B495EE57D3B}" type="slidenum">
              <a:rPr lang="en-US" smtClean="0"/>
              <a:t>22</a:t>
            </a:fld>
            <a:endParaRPr lang="en-US"/>
          </a:p>
        </p:txBody>
      </p:sp>
    </p:spTree>
    <p:extLst>
      <p:ext uri="{BB962C8B-B14F-4D97-AF65-F5344CB8AC3E}">
        <p14:creationId xmlns:p14="http://schemas.microsoft.com/office/powerpoint/2010/main" val="2924030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Kan </a:t>
            </a:r>
            <a:r>
              <a:rPr lang="en-US" dirty="0" err="1"/>
              <a:t>oppmuntre</a:t>
            </a:r>
            <a:r>
              <a:rPr lang="en-US" dirty="0"/>
              <a:t> </a:t>
            </a:r>
            <a:r>
              <a:rPr lang="en-US" dirty="0" err="1"/>
              <a:t>til</a:t>
            </a:r>
            <a:r>
              <a:rPr lang="en-US" dirty="0"/>
              <a:t> </a:t>
            </a:r>
            <a:r>
              <a:rPr lang="en-US" dirty="0" err="1"/>
              <a:t>samhandling</a:t>
            </a:r>
            <a:r>
              <a:rPr lang="en-US" dirty="0"/>
              <a:t> med </a:t>
            </a:r>
            <a:r>
              <a:rPr lang="en-US" dirty="0" err="1"/>
              <a:t>andre</a:t>
            </a:r>
            <a:r>
              <a:rPr lang="en-US" dirty="0"/>
              <a:t> </a:t>
            </a:r>
            <a:r>
              <a:rPr lang="en-US" dirty="0" err="1"/>
              <a:t>mennesker</a:t>
            </a:r>
            <a:r>
              <a:rPr lang="en-US" dirty="0"/>
              <a:t>, </a:t>
            </a:r>
            <a:r>
              <a:rPr lang="en-US" dirty="0" err="1"/>
              <a:t>eller</a:t>
            </a:r>
            <a:r>
              <a:rPr lang="en-US" dirty="0"/>
              <a:t> </a:t>
            </a:r>
            <a:r>
              <a:rPr lang="en-US" dirty="0" err="1"/>
              <a:t>til</a:t>
            </a:r>
            <a:r>
              <a:rPr lang="en-US" dirty="0"/>
              <a:t> </a:t>
            </a:r>
            <a:r>
              <a:rPr lang="en-US" dirty="0" err="1"/>
              <a:t>deltagelse</a:t>
            </a:r>
            <a:r>
              <a:rPr lang="en-US" dirty="0"/>
              <a:t> I </a:t>
            </a:r>
            <a:r>
              <a:rPr lang="en-US" dirty="0" err="1"/>
              <a:t>viktige</a:t>
            </a:r>
            <a:r>
              <a:rPr lang="en-US" dirty="0"/>
              <a:t> </a:t>
            </a:r>
            <a:r>
              <a:rPr lang="en-US" dirty="0" err="1"/>
              <a:t>samfunnsmessige</a:t>
            </a:r>
            <a:r>
              <a:rPr lang="en-US" dirty="0"/>
              <a:t> </a:t>
            </a:r>
            <a:r>
              <a:rPr lang="en-US" dirty="0" err="1"/>
              <a:t>initativer</a:t>
            </a:r>
            <a:r>
              <a:rPr lang="en-US" dirty="0"/>
              <a:t> – </a:t>
            </a:r>
            <a:r>
              <a:rPr lang="en-US" dirty="0" err="1"/>
              <a:t>slik</a:t>
            </a:r>
            <a:r>
              <a:rPr lang="en-US" dirty="0"/>
              <a:t> </a:t>
            </a:r>
            <a:r>
              <a:rPr lang="en-US" dirty="0" err="1"/>
              <a:t>som</a:t>
            </a:r>
            <a:r>
              <a:rPr lang="en-US" dirty="0"/>
              <a:t> </a:t>
            </a:r>
            <a:r>
              <a:rPr lang="en-US" dirty="0" err="1"/>
              <a:t>veldedighet</a:t>
            </a:r>
            <a:r>
              <a:rPr lang="en-US" dirty="0"/>
              <a:t>, </a:t>
            </a:r>
            <a:r>
              <a:rPr lang="en-US" dirty="0" err="1"/>
              <a:t>organissasjoner</a:t>
            </a:r>
            <a:r>
              <a:rPr lang="en-US" dirty="0"/>
              <a:t> </a:t>
            </a:r>
            <a:r>
              <a:rPr lang="en-US" dirty="0" err="1"/>
              <a:t>osv</a:t>
            </a:r>
            <a:r>
              <a:rPr lang="en-US" dirty="0"/>
              <a:t>. </a:t>
            </a:r>
          </a:p>
        </p:txBody>
      </p:sp>
      <p:sp>
        <p:nvSpPr>
          <p:cNvPr id="4" name="Plassholder for lysbildenummer 3"/>
          <p:cNvSpPr>
            <a:spLocks noGrp="1"/>
          </p:cNvSpPr>
          <p:nvPr>
            <p:ph type="sldNum" sz="quarter" idx="5"/>
          </p:nvPr>
        </p:nvSpPr>
        <p:spPr/>
        <p:txBody>
          <a:bodyPr/>
          <a:lstStyle/>
          <a:p>
            <a:fld id="{B91DF446-5109-8F41-B873-7B495EE57D3B}" type="slidenum">
              <a:rPr lang="en-US" smtClean="0"/>
              <a:t>23</a:t>
            </a:fld>
            <a:endParaRPr lang="en-US"/>
          </a:p>
        </p:txBody>
      </p:sp>
    </p:spTree>
    <p:extLst>
      <p:ext uri="{BB962C8B-B14F-4D97-AF65-F5344CB8AC3E}">
        <p14:creationId xmlns:p14="http://schemas.microsoft.com/office/powerpoint/2010/main" val="3988157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C09BA-9ED3-5867-012A-DA519A8010E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8D39A15-56F6-3A82-69FC-88A67E0ED23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D9F06DE-D23B-41E4-1263-3FDD06F69D28}"/>
              </a:ext>
            </a:extLst>
          </p:cNvPr>
          <p:cNvSpPr>
            <a:spLocks noGrp="1"/>
          </p:cNvSpPr>
          <p:nvPr>
            <p:ph type="body" idx="1"/>
          </p:nvPr>
        </p:nvSpPr>
        <p:spPr/>
        <p:txBody>
          <a:bodyPr/>
          <a:lstStyle/>
          <a:p>
            <a:r>
              <a:rPr lang="en-US" dirty="0" err="1"/>
              <a:t>Veldigm</a:t>
            </a:r>
            <a:r>
              <a:rPr lang="en-US" dirty="0"/>
              <a:t> </a:t>
            </a:r>
            <a:r>
              <a:rPr lang="en-US" dirty="0" err="1"/>
              <a:t>ange</a:t>
            </a:r>
            <a:r>
              <a:rPr lang="en-US" dirty="0"/>
              <a:t> av </a:t>
            </a:r>
            <a:r>
              <a:rPr lang="en-US" dirty="0" err="1"/>
              <a:t>disse</a:t>
            </a:r>
            <a:r>
              <a:rPr lang="en-US" dirty="0"/>
              <a:t> </a:t>
            </a:r>
            <a:r>
              <a:rPr lang="en-US" dirty="0" err="1"/>
              <a:t>eksemplene</a:t>
            </a:r>
            <a:r>
              <a:rPr lang="en-US" dirty="0"/>
              <a:t> er jo </a:t>
            </a:r>
            <a:r>
              <a:rPr lang="en-US" dirty="0" err="1"/>
              <a:t>direkte</a:t>
            </a:r>
            <a:r>
              <a:rPr lang="en-US" dirty="0"/>
              <a:t> </a:t>
            </a:r>
            <a:r>
              <a:rPr lang="en-US" dirty="0" err="1"/>
              <a:t>interkasjon</a:t>
            </a:r>
            <a:r>
              <a:rPr lang="en-US" dirty="0"/>
              <a:t> med AI, men man </a:t>
            </a:r>
            <a:r>
              <a:rPr lang="en-US" dirty="0" err="1"/>
              <a:t>har</a:t>
            </a:r>
            <a:r>
              <a:rPr lang="en-US" dirty="0"/>
              <a:t> </a:t>
            </a:r>
            <a:r>
              <a:rPr lang="en-US" dirty="0" err="1"/>
              <a:t>også</a:t>
            </a:r>
            <a:r>
              <a:rPr lang="en-US" dirty="0"/>
              <a:t> mange </a:t>
            </a:r>
            <a:r>
              <a:rPr lang="en-US" dirty="0" err="1"/>
              <a:t>eksempler</a:t>
            </a:r>
            <a:r>
              <a:rPr lang="en-US" dirty="0"/>
              <a:t> </a:t>
            </a:r>
            <a:r>
              <a:rPr lang="en-US" dirty="0" err="1"/>
              <a:t>på</a:t>
            </a:r>
            <a:r>
              <a:rPr lang="en-US" dirty="0"/>
              <a:t> </a:t>
            </a:r>
            <a:r>
              <a:rPr lang="en-US" dirty="0" err="1"/>
              <a:t>mer</a:t>
            </a:r>
            <a:r>
              <a:rPr lang="en-US" dirty="0"/>
              <a:t> Ai </a:t>
            </a:r>
            <a:r>
              <a:rPr lang="en-US" dirty="0" err="1"/>
              <a:t>mediert</a:t>
            </a:r>
            <a:r>
              <a:rPr lang="en-US" dirty="0"/>
              <a:t> </a:t>
            </a:r>
            <a:r>
              <a:rPr lang="en-US" dirty="0" err="1"/>
              <a:t>menneske-menneske</a:t>
            </a:r>
            <a:r>
              <a:rPr lang="en-US" dirty="0"/>
              <a:t> </a:t>
            </a:r>
            <a:r>
              <a:rPr lang="en-US" dirty="0" err="1"/>
              <a:t>interkajosn</a:t>
            </a:r>
            <a:r>
              <a:rPr lang="en-US" dirty="0"/>
              <a:t>. </a:t>
            </a:r>
          </a:p>
          <a:p>
            <a:endParaRPr lang="en-US" dirty="0"/>
          </a:p>
          <a:p>
            <a:endParaRPr lang="en-US" dirty="0"/>
          </a:p>
          <a:p>
            <a:r>
              <a:rPr lang="en-US" dirty="0"/>
              <a:t>Man </a:t>
            </a:r>
            <a:r>
              <a:rPr lang="en-US" dirty="0" err="1"/>
              <a:t>trenger</a:t>
            </a:r>
            <a:r>
              <a:rPr lang="en-US" dirty="0"/>
              <a:t> </a:t>
            </a:r>
            <a:r>
              <a:rPr lang="en-US" dirty="0" err="1"/>
              <a:t>ikke</a:t>
            </a:r>
            <a:r>
              <a:rPr lang="en-US" dirty="0"/>
              <a:t> </a:t>
            </a:r>
            <a:r>
              <a:rPr lang="en-US" dirty="0" err="1"/>
              <a:t>lengre</a:t>
            </a:r>
            <a:r>
              <a:rPr lang="en-US" dirty="0"/>
              <a:t> date </a:t>
            </a:r>
            <a:r>
              <a:rPr lang="en-US" dirty="0" err="1"/>
              <a:t>selv</a:t>
            </a:r>
            <a:r>
              <a:rPr lang="en-US" dirty="0"/>
              <a:t> </a:t>
            </a:r>
            <a:r>
              <a:rPr lang="en-US" dirty="0" err="1"/>
              <a:t>engang</a:t>
            </a:r>
            <a:r>
              <a:rPr lang="en-US" dirty="0"/>
              <a:t>. </a:t>
            </a:r>
            <a:r>
              <a:rPr lang="en-US" dirty="0" err="1"/>
              <a:t>Snart</a:t>
            </a:r>
            <a:r>
              <a:rPr lang="en-US" dirty="0"/>
              <a:t> </a:t>
            </a:r>
            <a:r>
              <a:rPr lang="en-US" dirty="0" err="1"/>
              <a:t>blir</a:t>
            </a:r>
            <a:r>
              <a:rPr lang="en-US" dirty="0"/>
              <a:t> det bare </a:t>
            </a:r>
            <a:r>
              <a:rPr lang="en-US" dirty="0" err="1"/>
              <a:t>genAI</a:t>
            </a:r>
            <a:r>
              <a:rPr lang="en-US" dirty="0"/>
              <a:t> </a:t>
            </a:r>
            <a:r>
              <a:rPr lang="en-US" dirty="0" err="1"/>
              <a:t>som</a:t>
            </a:r>
            <a:r>
              <a:rPr lang="en-US" dirty="0"/>
              <a:t> dater </a:t>
            </a:r>
            <a:r>
              <a:rPr lang="en-US" dirty="0" err="1"/>
              <a:t>genAI</a:t>
            </a:r>
            <a:r>
              <a:rPr lang="en-US" dirty="0"/>
              <a:t>. </a:t>
            </a:r>
          </a:p>
          <a:p>
            <a:endParaRPr lang="nb-NO" dirty="0"/>
          </a:p>
        </p:txBody>
      </p:sp>
      <p:sp>
        <p:nvSpPr>
          <p:cNvPr id="4" name="Plassholder for lysbildenummer 3">
            <a:extLst>
              <a:ext uri="{FF2B5EF4-FFF2-40B4-BE49-F238E27FC236}">
                <a16:creationId xmlns:a16="http://schemas.microsoft.com/office/drawing/2014/main" id="{8D9F8EAC-83B7-A43C-3A39-2A3E74E2BCB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E844-8F4E-384A-B6A6-B51F1659FE7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980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871A4-CF40-0407-63CA-FFC01BB1257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DDB09A5-977F-4F3D-B76B-5F165D82656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C39BA55-76ED-8848-F227-0888A21C969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Chatboter kan jo helt klart være en kilde til informasjon og assistanse, men mange studier finner at de kan bidra med effekter man ofte antar er forbehold mennesker. For eksempel at vi kan oppleve sosial støtte fra AI, eller se på AI relasjoner som verdifulle og givende på en måte hvor de reduserer ensomhet </a:t>
            </a:r>
          </a:p>
          <a:p>
            <a:endParaRPr lang="en-US" dirty="0"/>
          </a:p>
        </p:txBody>
      </p:sp>
      <p:sp>
        <p:nvSpPr>
          <p:cNvPr id="4" name="Plassholder for lysbildenummer 3">
            <a:extLst>
              <a:ext uri="{FF2B5EF4-FFF2-40B4-BE49-F238E27FC236}">
                <a16:creationId xmlns:a16="http://schemas.microsoft.com/office/drawing/2014/main" id="{2D4E59DC-AC6F-98EC-4733-5A91C13EE2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1DF446-5109-8F41-B873-7B495EE5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945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5"/>
          </p:nvPr>
        </p:nvSpPr>
        <p:spPr/>
        <p:txBody>
          <a:bodyPr/>
          <a:lstStyle/>
          <a:p>
            <a:fld id="{B91DF446-5109-8F41-B873-7B495EE57D3B}" type="slidenum">
              <a:rPr lang="en-US" smtClean="0"/>
              <a:t>28</a:t>
            </a:fld>
            <a:endParaRPr lang="en-US"/>
          </a:p>
        </p:txBody>
      </p:sp>
    </p:spTree>
    <p:extLst>
      <p:ext uri="{BB962C8B-B14F-4D97-AF65-F5344CB8AC3E}">
        <p14:creationId xmlns:p14="http://schemas.microsoft.com/office/powerpoint/2010/main" val="4182356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5"/>
          </p:nvPr>
        </p:nvSpPr>
        <p:spPr/>
        <p:txBody>
          <a:bodyPr/>
          <a:lstStyle/>
          <a:p>
            <a:fld id="{B91DF446-5109-8F41-B873-7B495EE57D3B}" type="slidenum">
              <a:rPr lang="en-US" smtClean="0"/>
              <a:t>29</a:t>
            </a:fld>
            <a:endParaRPr lang="en-US"/>
          </a:p>
        </p:txBody>
      </p:sp>
    </p:spTree>
    <p:extLst>
      <p:ext uri="{BB962C8B-B14F-4D97-AF65-F5344CB8AC3E}">
        <p14:creationId xmlns:p14="http://schemas.microsoft.com/office/powerpoint/2010/main" val="1623871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02B69-2ADC-4D0E-2A6C-247547DC943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7C6B22B-2D32-0758-7698-0512F8EFEC74}"/>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9AECAF8-B22F-C80B-7DD5-7F2F623046DC}"/>
              </a:ext>
            </a:extLst>
          </p:cNvPr>
          <p:cNvSpPr>
            <a:spLocks noGrp="1"/>
          </p:cNvSpPr>
          <p:nvPr>
            <p:ph type="body" idx="1"/>
          </p:nvPr>
        </p:nvSpPr>
        <p:spPr/>
        <p:txBody>
          <a:bodyPr/>
          <a:lstStyle/>
          <a:p>
            <a:pPr marL="514350" indent="-514350">
              <a:buFont typeface="+mj-lt"/>
              <a:buAutoNum type="arabicPeriod"/>
            </a:pPr>
            <a:r>
              <a:rPr lang="nb-NO" dirty="0"/>
              <a:t>Inkluderer aktører i nettverkene våre som fungerer under andre </a:t>
            </a:r>
            <a:r>
              <a:rPr lang="nb-NO" dirty="0" err="1"/>
              <a:t>premsisser</a:t>
            </a:r>
            <a:r>
              <a:rPr lang="nb-NO" dirty="0"/>
              <a:t>: </a:t>
            </a:r>
          </a:p>
          <a:p>
            <a:pPr lvl="1"/>
            <a:r>
              <a:rPr lang="nb-NO" dirty="0"/>
              <a:t>Eid og styre av </a:t>
            </a:r>
            <a:r>
              <a:rPr lang="nb-NO" dirty="0" err="1"/>
              <a:t>komversielle</a:t>
            </a:r>
            <a:r>
              <a:rPr lang="nb-NO" dirty="0"/>
              <a:t> </a:t>
            </a:r>
            <a:r>
              <a:rPr lang="nb-NO" dirty="0" err="1"/>
              <a:t>akører</a:t>
            </a:r>
            <a:r>
              <a:rPr lang="nb-NO" dirty="0"/>
              <a:t> </a:t>
            </a:r>
          </a:p>
          <a:p>
            <a:pPr lvl="1"/>
            <a:r>
              <a:rPr lang="nb-NO" dirty="0"/>
              <a:t>GenAI fungerer (</a:t>
            </a:r>
            <a:r>
              <a:rPr lang="nb-NO" dirty="0" err="1"/>
              <a:t>foreløbig</a:t>
            </a:r>
            <a:r>
              <a:rPr lang="nb-NO" dirty="0"/>
              <a:t>) ikke etter gjensidighetsprinsippet</a:t>
            </a:r>
          </a:p>
          <a:p>
            <a:pPr lvl="1"/>
            <a:r>
              <a:rPr lang="nb-NO" dirty="0"/>
              <a:t>Ikke nødvendigvis styrt gjennom sosial normer og sanksjoner </a:t>
            </a:r>
          </a:p>
          <a:p>
            <a:pPr marL="457200" lvl="1" indent="0">
              <a:buNone/>
            </a:pPr>
            <a:r>
              <a:rPr lang="nb-NO" dirty="0"/>
              <a:t>Alt dette kan påvirke samfunnets organisering på måter vi ikke helt vet enda</a:t>
            </a:r>
          </a:p>
          <a:p>
            <a:endParaRPr lang="en-US" dirty="0"/>
          </a:p>
        </p:txBody>
      </p:sp>
      <p:sp>
        <p:nvSpPr>
          <p:cNvPr id="4" name="Plassholder for lysbildenummer 3">
            <a:extLst>
              <a:ext uri="{FF2B5EF4-FFF2-40B4-BE49-F238E27FC236}">
                <a16:creationId xmlns:a16="http://schemas.microsoft.com/office/drawing/2014/main" id="{323ECEC5-F452-BE24-DC60-92B0EA69BC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1DF446-5109-8F41-B873-7B495EE5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814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3D930-7756-EB99-B2A0-637DC144818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996564E-6DD6-9791-E1E4-7D73F77DB25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0817C0F-CB2C-877F-258B-475E5C2CF752}"/>
              </a:ext>
            </a:extLst>
          </p:cNvPr>
          <p:cNvSpPr>
            <a:spLocks noGrp="1"/>
          </p:cNvSpPr>
          <p:nvPr>
            <p:ph type="body" idx="1"/>
          </p:nvPr>
        </p:nvSpPr>
        <p:spPr/>
        <p:txBody>
          <a:bodyPr/>
          <a:lstStyle/>
          <a:p>
            <a:r>
              <a:rPr lang="en-US" dirty="0" err="1"/>
              <a:t>Selvom</a:t>
            </a:r>
            <a:r>
              <a:rPr lang="en-US" dirty="0"/>
              <a:t> social </a:t>
            </a:r>
            <a:r>
              <a:rPr lang="en-US" dirty="0" err="1"/>
              <a:t>kapitl</a:t>
            </a:r>
            <a:r>
              <a:rPr lang="en-US" dirty="0"/>
              <a:t> I </a:t>
            </a:r>
            <a:r>
              <a:rPr lang="en-US" dirty="0" err="1"/>
              <a:t>stor</a:t>
            </a:r>
            <a:r>
              <a:rPr lang="en-US" dirty="0"/>
              <a:t> grad handler om </a:t>
            </a:r>
            <a:r>
              <a:rPr lang="en-US" dirty="0" err="1"/>
              <a:t>relasjoner</a:t>
            </a:r>
            <a:r>
              <a:rPr lang="en-US" dirty="0"/>
              <a:t> </a:t>
            </a:r>
            <a:r>
              <a:rPr lang="en-US" dirty="0" err="1"/>
              <a:t>til</a:t>
            </a:r>
            <a:r>
              <a:rPr lang="en-US" dirty="0"/>
              <a:t> </a:t>
            </a:r>
            <a:r>
              <a:rPr lang="en-US" dirty="0" err="1"/>
              <a:t>menensker</a:t>
            </a:r>
            <a:r>
              <a:rPr lang="en-US" dirty="0"/>
              <a:t>, </a:t>
            </a:r>
            <a:r>
              <a:rPr lang="en-US" dirty="0" err="1"/>
              <a:t>så</a:t>
            </a:r>
            <a:r>
              <a:rPr lang="en-US" dirty="0"/>
              <a:t> vet vi </a:t>
            </a:r>
            <a:r>
              <a:rPr lang="en-US" dirty="0" err="1"/>
              <a:t>fra</a:t>
            </a:r>
            <a:r>
              <a:rPr lang="en-US" dirty="0"/>
              <a:t> </a:t>
            </a:r>
            <a:r>
              <a:rPr lang="en-US" dirty="0" err="1"/>
              <a:t>forksning</a:t>
            </a:r>
            <a:r>
              <a:rPr lang="en-US" dirty="0"/>
              <a:t> at </a:t>
            </a:r>
            <a:r>
              <a:rPr lang="en-US" dirty="0" err="1"/>
              <a:t>teknologi</a:t>
            </a:r>
            <a:r>
              <a:rPr lang="en-US" dirty="0"/>
              <a:t> </a:t>
            </a:r>
            <a:r>
              <a:rPr lang="en-US" dirty="0" err="1"/>
              <a:t>som</a:t>
            </a:r>
            <a:r>
              <a:rPr lang="en-US" dirty="0"/>
              <a:t> er social I </a:t>
            </a:r>
            <a:r>
              <a:rPr lang="en-US" dirty="0" err="1"/>
              <a:t>natur</a:t>
            </a:r>
            <a:r>
              <a:rPr lang="en-US" dirty="0"/>
              <a:t>, </a:t>
            </a:r>
            <a:r>
              <a:rPr lang="en-US" dirty="0" err="1"/>
              <a:t>blir</a:t>
            </a:r>
            <a:r>
              <a:rPr lang="en-US" dirty="0"/>
              <a:t> </a:t>
            </a:r>
            <a:r>
              <a:rPr lang="en-US" dirty="0" err="1"/>
              <a:t>ofte</a:t>
            </a:r>
            <a:r>
              <a:rPr lang="en-US" dirty="0"/>
              <a:t> </a:t>
            </a:r>
            <a:r>
              <a:rPr lang="en-US" dirty="0" err="1"/>
              <a:t>behandlet</a:t>
            </a:r>
            <a:r>
              <a:rPr lang="en-US" dirty="0"/>
              <a:t> </a:t>
            </a:r>
            <a:r>
              <a:rPr lang="en-US" dirty="0" err="1"/>
              <a:t>og</a:t>
            </a:r>
            <a:r>
              <a:rPr lang="en-US" dirty="0"/>
              <a:t> </a:t>
            </a:r>
            <a:r>
              <a:rPr lang="en-US" dirty="0" err="1"/>
              <a:t>forstått</a:t>
            </a:r>
            <a:r>
              <a:rPr lang="en-US" dirty="0"/>
              <a:t> </a:t>
            </a:r>
            <a:r>
              <a:rPr lang="en-US" dirty="0" err="1"/>
              <a:t>som</a:t>
            </a:r>
            <a:r>
              <a:rPr lang="en-US" dirty="0"/>
              <a:t> </a:t>
            </a:r>
            <a:r>
              <a:rPr lang="en-US" dirty="0" err="1"/>
              <a:t>sosiale</a:t>
            </a:r>
            <a:r>
              <a:rPr lang="en-US" dirty="0"/>
              <a:t> </a:t>
            </a:r>
            <a:r>
              <a:rPr lang="en-US" dirty="0" err="1"/>
              <a:t>aktører</a:t>
            </a:r>
            <a:r>
              <a:rPr lang="en-US" dirty="0"/>
              <a:t> </a:t>
            </a:r>
            <a:r>
              <a:rPr lang="en-US" dirty="0" err="1"/>
              <a:t>på</a:t>
            </a:r>
            <a:r>
              <a:rPr lang="en-US" dirty="0"/>
              <a:t> </a:t>
            </a:r>
            <a:r>
              <a:rPr lang="en-US" dirty="0" err="1"/>
              <a:t>samme</a:t>
            </a:r>
            <a:r>
              <a:rPr lang="en-US" dirty="0"/>
              <a:t> </a:t>
            </a:r>
            <a:r>
              <a:rPr lang="en-US" dirty="0" err="1"/>
              <a:t>måte</a:t>
            </a:r>
            <a:r>
              <a:rPr lang="en-US" dirty="0"/>
              <a:t> </a:t>
            </a:r>
            <a:r>
              <a:rPr lang="en-US" dirty="0" err="1"/>
              <a:t>som</a:t>
            </a:r>
            <a:r>
              <a:rPr lang="en-US" dirty="0"/>
              <a:t> </a:t>
            </a:r>
            <a:r>
              <a:rPr lang="en-US" dirty="0" err="1"/>
              <a:t>mennekser</a:t>
            </a:r>
            <a:r>
              <a:rPr lang="en-US" dirty="0"/>
              <a:t> – det er </a:t>
            </a:r>
            <a:r>
              <a:rPr lang="en-US" dirty="0" err="1"/>
              <a:t>derfor</a:t>
            </a:r>
            <a:r>
              <a:rPr lang="en-US" dirty="0"/>
              <a:t> </a:t>
            </a:r>
            <a:r>
              <a:rPr lang="en-US" dirty="0" err="1"/>
              <a:t>grunn</a:t>
            </a:r>
            <a:r>
              <a:rPr lang="en-US" dirty="0"/>
              <a:t> </a:t>
            </a:r>
            <a:r>
              <a:rPr lang="en-US" dirty="0" err="1"/>
              <a:t>til</a:t>
            </a:r>
            <a:r>
              <a:rPr lang="en-US" dirty="0"/>
              <a:t> </a:t>
            </a:r>
            <a:r>
              <a:rPr lang="en-US" dirty="0" err="1"/>
              <a:t>å</a:t>
            </a:r>
            <a:r>
              <a:rPr lang="en-US" dirty="0"/>
              <a:t> </a:t>
            </a:r>
            <a:r>
              <a:rPr lang="en-US" dirty="0" err="1"/>
              <a:t>tro</a:t>
            </a:r>
            <a:r>
              <a:rPr lang="en-US" dirty="0"/>
              <a:t> at chatboter </a:t>
            </a:r>
            <a:r>
              <a:rPr lang="en-US" dirty="0" err="1"/>
              <a:t>kan</a:t>
            </a:r>
            <a:r>
              <a:rPr lang="en-US" dirty="0"/>
              <a:t> </a:t>
            </a:r>
            <a:r>
              <a:rPr lang="en-US" dirty="0" err="1"/>
              <a:t>inngå</a:t>
            </a:r>
            <a:r>
              <a:rPr lang="en-US" dirty="0"/>
              <a:t> I </a:t>
            </a:r>
            <a:r>
              <a:rPr lang="en-US" dirty="0" err="1"/>
              <a:t>nettverket</a:t>
            </a:r>
            <a:r>
              <a:rPr lang="en-US" dirty="0"/>
              <a:t> </a:t>
            </a:r>
            <a:r>
              <a:rPr lang="en-US" dirty="0" err="1"/>
              <a:t>til</a:t>
            </a:r>
            <a:r>
              <a:rPr lang="en-US" dirty="0"/>
              <a:t> </a:t>
            </a:r>
            <a:r>
              <a:rPr lang="en-US" dirty="0" err="1"/>
              <a:t>menneske</a:t>
            </a:r>
            <a:r>
              <a:rPr lang="en-US" dirty="0"/>
              <a:t> </a:t>
            </a:r>
            <a:r>
              <a:rPr lang="en-US" dirty="0" err="1"/>
              <a:t>og</a:t>
            </a:r>
            <a:r>
              <a:rPr lang="en-US" dirty="0"/>
              <a:t> </a:t>
            </a:r>
            <a:r>
              <a:rPr lang="en-US" dirty="0" err="1"/>
              <a:t>påvirke</a:t>
            </a:r>
            <a:r>
              <a:rPr lang="en-US" dirty="0"/>
              <a:t> social </a:t>
            </a:r>
            <a:r>
              <a:rPr lang="en-US" dirty="0" err="1"/>
              <a:t>kapital</a:t>
            </a:r>
            <a:r>
              <a:rPr lang="en-US" dirty="0"/>
              <a:t> </a:t>
            </a:r>
            <a:r>
              <a:rPr lang="en-US" dirty="0" err="1"/>
              <a:t>på</a:t>
            </a:r>
            <a:r>
              <a:rPr lang="en-US" dirty="0"/>
              <a:t> </a:t>
            </a:r>
            <a:r>
              <a:rPr lang="en-US" dirty="0" err="1"/>
              <a:t>ulikemåter</a:t>
            </a:r>
            <a:r>
              <a:rPr lang="en-US" dirty="0"/>
              <a:t>. </a:t>
            </a:r>
          </a:p>
          <a:p>
            <a:endParaRPr lang="en-US" dirty="0"/>
          </a:p>
          <a:p>
            <a:r>
              <a:rPr lang="en-US" dirty="0" err="1"/>
              <a:t>Dessuten</a:t>
            </a:r>
            <a:r>
              <a:rPr lang="en-US" dirty="0"/>
              <a:t> er det </a:t>
            </a:r>
            <a:r>
              <a:rPr lang="en-US" dirty="0" err="1"/>
              <a:t>også</a:t>
            </a:r>
            <a:r>
              <a:rPr lang="en-US" dirty="0"/>
              <a:t> </a:t>
            </a:r>
            <a:r>
              <a:rPr lang="en-US" dirty="0" err="1"/>
              <a:t>grun</a:t>
            </a:r>
            <a:r>
              <a:rPr lang="en-US" dirty="0"/>
              <a:t> </a:t>
            </a:r>
            <a:r>
              <a:rPr lang="en-US" dirty="0" err="1"/>
              <a:t>til</a:t>
            </a:r>
            <a:r>
              <a:rPr lang="en-US" dirty="0"/>
              <a:t> </a:t>
            </a:r>
            <a:r>
              <a:rPr lang="en-US" dirty="0" err="1"/>
              <a:t>å</a:t>
            </a:r>
            <a:r>
              <a:rPr lang="en-US" dirty="0"/>
              <a:t> </a:t>
            </a:r>
            <a:r>
              <a:rPr lang="en-US" dirty="0" err="1"/>
              <a:t>tro</a:t>
            </a:r>
            <a:r>
              <a:rPr lang="en-US" dirty="0"/>
              <a:t> at generative Ai </a:t>
            </a:r>
            <a:r>
              <a:rPr lang="en-US" dirty="0" err="1"/>
              <a:t>kan</a:t>
            </a:r>
            <a:r>
              <a:rPr lang="en-US" dirty="0"/>
              <a:t> </a:t>
            </a:r>
            <a:r>
              <a:rPr lang="en-US" dirty="0" err="1"/>
              <a:t>påvirke</a:t>
            </a:r>
            <a:r>
              <a:rPr lang="en-US" dirty="0"/>
              <a:t> </a:t>
            </a:r>
            <a:r>
              <a:rPr lang="en-US" dirty="0" err="1"/>
              <a:t>hvordan</a:t>
            </a:r>
            <a:r>
              <a:rPr lang="en-US" dirty="0"/>
              <a:t> vi </a:t>
            </a:r>
            <a:r>
              <a:rPr lang="en-US" dirty="0" err="1"/>
              <a:t>forholder</a:t>
            </a:r>
            <a:r>
              <a:rPr lang="en-US" dirty="0"/>
              <a:t> </a:t>
            </a:r>
            <a:r>
              <a:rPr lang="en-US" dirty="0" err="1"/>
              <a:t>oss</a:t>
            </a:r>
            <a:r>
              <a:rPr lang="en-US" dirty="0"/>
              <a:t> </a:t>
            </a:r>
            <a:r>
              <a:rPr lang="en-US" dirty="0" err="1"/>
              <a:t>til</a:t>
            </a:r>
            <a:r>
              <a:rPr lang="en-US" dirty="0"/>
              <a:t> </a:t>
            </a:r>
            <a:r>
              <a:rPr lang="en-US" dirty="0" err="1"/>
              <a:t>andre</a:t>
            </a:r>
            <a:r>
              <a:rPr lang="en-US" dirty="0"/>
              <a:t> </a:t>
            </a:r>
            <a:r>
              <a:rPr lang="en-US" dirty="0" err="1"/>
              <a:t>mennekser</a:t>
            </a:r>
            <a:r>
              <a:rPr lang="en-US" dirty="0"/>
              <a:t> </a:t>
            </a:r>
          </a:p>
        </p:txBody>
      </p:sp>
      <p:sp>
        <p:nvSpPr>
          <p:cNvPr id="4" name="Plassholder for lysbildenummer 3">
            <a:extLst>
              <a:ext uri="{FF2B5EF4-FFF2-40B4-BE49-F238E27FC236}">
                <a16:creationId xmlns:a16="http://schemas.microsoft.com/office/drawing/2014/main" id="{BF2421EA-08DD-E945-5183-4744C43ABC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1DF446-5109-8F41-B873-7B495EE5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499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5"/>
          </p:nvPr>
        </p:nvSpPr>
        <p:spPr/>
        <p:txBody>
          <a:bodyPr/>
          <a:lstStyle/>
          <a:p>
            <a:fld id="{B91DF446-5109-8F41-B873-7B495EE57D3B}" type="slidenum">
              <a:rPr lang="en-US" smtClean="0"/>
              <a:t>34</a:t>
            </a:fld>
            <a:endParaRPr lang="en-US"/>
          </a:p>
        </p:txBody>
      </p:sp>
    </p:spTree>
    <p:extLst>
      <p:ext uri="{BB962C8B-B14F-4D97-AF65-F5344CB8AC3E}">
        <p14:creationId xmlns:p14="http://schemas.microsoft.com/office/powerpoint/2010/main" val="924435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u="none" strike="noStrike" dirty="0">
                <a:solidFill>
                  <a:srgbClr val="202122"/>
                </a:solidFill>
                <a:effectLst/>
                <a:latin typeface="Arial" panose="020B0604020202020204" pitchFamily="34" charset="0"/>
              </a:rPr>
              <a:t>Det er dette som er sosial kapital. Sosial kapital er resurser som er tilgjengelig for aktører gjennom deltagelse i sosiale nettverk. Jeg antar at dere har mange eksempler selv på hvordan mennesker i livene deres hjelper dere med å komme dere opp og frem, og hvordan dere gjør det samme for dem. Når man snakker om sosial kapital, så skiller man ofte mellom ulike former for kapital. </a:t>
            </a:r>
          </a:p>
          <a:p>
            <a:endParaRPr lang="nb-NO" b="0" i="0" u="none" strike="noStrike" dirty="0">
              <a:solidFill>
                <a:srgbClr val="202122"/>
              </a:solidFill>
              <a:effectLst/>
              <a:latin typeface="Arial" panose="020B0604020202020204" pitchFamily="34" charset="0"/>
            </a:endParaRPr>
          </a:p>
          <a:p>
            <a:endParaRPr lang="nb-NO" b="0" i="0" u="none" strike="noStrike" dirty="0">
              <a:solidFill>
                <a:srgbClr val="202122"/>
              </a:solidFill>
              <a:effectLst/>
              <a:latin typeface="Arial" panose="020B0604020202020204" pitchFamily="34" charset="0"/>
            </a:endParaRPr>
          </a:p>
          <a:p>
            <a:endParaRPr lang="nb-NO" b="0" i="0" u="none" strike="noStrike" dirty="0">
              <a:solidFill>
                <a:srgbClr val="202122"/>
              </a:solidFill>
              <a:effectLst/>
              <a:latin typeface="Arial" panose="020B0604020202020204" pitchFamily="34" charset="0"/>
            </a:endParaRPr>
          </a:p>
          <a:p>
            <a:r>
              <a:rPr lang="nb-NO" b="0" i="0" u="none" strike="noStrike" dirty="0">
                <a:solidFill>
                  <a:srgbClr val="202122"/>
                </a:solidFill>
                <a:effectLst/>
                <a:latin typeface="Arial" panose="020B0604020202020204" pitchFamily="34" charset="0"/>
              </a:rPr>
              <a:t>Sosial kapital kan betegnes som ressurser som er tilgjengelig for aktører gjennom deltakelse i sosiale nettverk. </a:t>
            </a:r>
            <a:r>
              <a:rPr lang="nb-NO" b="1" i="0" u="none" strike="noStrike" dirty="0">
                <a:solidFill>
                  <a:srgbClr val="202122"/>
                </a:solidFill>
                <a:effectLst/>
                <a:latin typeface="Arial" panose="020B0604020202020204" pitchFamily="34" charset="0"/>
              </a:rPr>
              <a:t>Sosial kapital</a:t>
            </a:r>
            <a:r>
              <a:rPr lang="nb-NO" b="0" i="0" u="none" strike="noStrike" dirty="0">
                <a:solidFill>
                  <a:srgbClr val="202122"/>
                </a:solidFill>
                <a:effectLst/>
                <a:latin typeface="Arial" panose="020B0604020202020204" pitchFamily="34" charset="0"/>
              </a:rPr>
              <a:t> er et samlende begrep for en rekke forhold; sosial støtte, sosiale nettverk, sosiale bånd, ressurser, tillit, trygghet, deltakelse, det sivile samfunn og medborgerskap. Sosial kapital kan betegnes som ressurser som er tilgjengelig for aktører gjennom deltakelse i sosiale nettverk.</a:t>
            </a:r>
            <a:r>
              <a:rPr lang="nb-NO" b="0" i="0" u="none" strike="noStrike" baseline="30000" dirty="0">
                <a:solidFill>
                  <a:srgbClr val="795CB2"/>
                </a:solidFill>
                <a:effectLst/>
                <a:latin typeface="Arial" panose="020B0604020202020204" pitchFamily="34" charset="0"/>
                <a:hlinkClick r:id="rId3"/>
              </a:rPr>
              <a:t>[1]</a:t>
            </a:r>
            <a:endParaRPr lang="nb-NO" b="0" i="0" u="none" strike="noStrike" baseline="30000" dirty="0">
              <a:solidFill>
                <a:srgbClr val="795CB2"/>
              </a:solidFill>
              <a:effectLst/>
              <a:latin typeface="Arial" panose="020B0604020202020204" pitchFamily="34" charset="0"/>
            </a:endParaRPr>
          </a:p>
          <a:p>
            <a:endParaRPr lang="nb-NO" b="0" i="0" u="none" strike="noStrike" baseline="30000" dirty="0">
              <a:solidFill>
                <a:srgbClr val="795CB2"/>
              </a:solidFill>
              <a:effectLst/>
              <a:latin typeface="Arial" panose="020B0604020202020204" pitchFamily="34" charset="0"/>
            </a:endParaRPr>
          </a:p>
          <a:p>
            <a:r>
              <a:rPr lang="nb-NO" b="0" i="0" u="none" strike="noStrike" baseline="30000" dirty="0">
                <a:solidFill>
                  <a:srgbClr val="795CB2"/>
                </a:solidFill>
                <a:effectLst/>
                <a:latin typeface="Arial" panose="020B0604020202020204" pitchFamily="34" charset="0"/>
              </a:rPr>
              <a:t>Bygger på prinsipper om </a:t>
            </a:r>
            <a:r>
              <a:rPr lang="nb-NO" b="0" i="0" u="none" strike="noStrike" baseline="30000" dirty="0" err="1">
                <a:solidFill>
                  <a:srgbClr val="795CB2"/>
                </a:solidFill>
                <a:effectLst/>
                <a:latin typeface="Arial" panose="020B0604020202020204" pitchFamily="34" charset="0"/>
              </a:rPr>
              <a:t>tilitt</a:t>
            </a:r>
            <a:r>
              <a:rPr lang="nb-NO" b="0" i="0" u="none" strike="noStrike" baseline="30000" dirty="0">
                <a:solidFill>
                  <a:srgbClr val="795CB2"/>
                </a:solidFill>
                <a:effectLst/>
                <a:latin typeface="Arial" panose="020B0604020202020204" pitchFamily="34" charset="0"/>
              </a:rPr>
              <a:t> og gjensidighet – du hjelper meg, jeg hjelper deg </a:t>
            </a:r>
          </a:p>
          <a:p>
            <a:endParaRPr lang="nb-NO" b="0" i="0" u="none" strike="noStrike" baseline="30000" dirty="0">
              <a:solidFill>
                <a:srgbClr val="795CB2"/>
              </a:solidFill>
              <a:effectLst/>
              <a:latin typeface="Arial" panose="020B0604020202020204" pitchFamily="34" charset="0"/>
            </a:endParaRPr>
          </a:p>
          <a:p>
            <a:r>
              <a:rPr lang="nb-NO" b="0" i="0" u="none" strike="noStrike" baseline="30000" dirty="0">
                <a:solidFill>
                  <a:srgbClr val="795CB2"/>
                </a:solidFill>
                <a:effectLst/>
                <a:latin typeface="Arial" panose="020B0604020202020204" pitchFamily="34" charset="0"/>
              </a:rPr>
              <a:t>Sosial kapital er på mange måter det som sikrer </a:t>
            </a:r>
            <a:r>
              <a:rPr lang="nb-NO" b="0" i="0" u="none" strike="noStrike" baseline="30000" dirty="0" err="1">
                <a:solidFill>
                  <a:srgbClr val="795CB2"/>
                </a:solidFill>
                <a:effectLst/>
                <a:latin typeface="Arial" panose="020B0604020202020204" pitchFamily="34" charset="0"/>
              </a:rPr>
              <a:t>sammarbeid</a:t>
            </a:r>
            <a:r>
              <a:rPr lang="nb-NO" b="0" i="0" u="none" strike="noStrike" baseline="30000" dirty="0">
                <a:solidFill>
                  <a:srgbClr val="795CB2"/>
                </a:solidFill>
                <a:effectLst/>
                <a:latin typeface="Arial" panose="020B0604020202020204" pitchFamily="34" charset="0"/>
              </a:rPr>
              <a:t> og en felles identitet i ett samfunn og er derfor ansett som viktig både for enkelt individet men også for samfunnet. </a:t>
            </a:r>
            <a:endParaRPr lang="en-US" dirty="0"/>
          </a:p>
        </p:txBody>
      </p:sp>
      <p:sp>
        <p:nvSpPr>
          <p:cNvPr id="4" name="Plassholder for lysbildenummer 3"/>
          <p:cNvSpPr>
            <a:spLocks noGrp="1"/>
          </p:cNvSpPr>
          <p:nvPr>
            <p:ph type="sldNum" sz="quarter" idx="5"/>
          </p:nvPr>
        </p:nvSpPr>
        <p:spPr/>
        <p:txBody>
          <a:bodyPr/>
          <a:lstStyle/>
          <a:p>
            <a:fld id="{B91DF446-5109-8F41-B873-7B495EE57D3B}" type="slidenum">
              <a:rPr lang="en-US" smtClean="0"/>
              <a:t>3</a:t>
            </a:fld>
            <a:endParaRPr lang="en-US"/>
          </a:p>
        </p:txBody>
      </p:sp>
    </p:spTree>
    <p:extLst>
      <p:ext uri="{BB962C8B-B14F-4D97-AF65-F5344CB8AC3E}">
        <p14:creationId xmlns:p14="http://schemas.microsoft.com/office/powerpoint/2010/main" val="1352096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Status quo </a:t>
            </a:r>
            <a:r>
              <a:rPr lang="en-US" dirty="0" err="1"/>
              <a:t>opprettholdes</a:t>
            </a:r>
            <a:r>
              <a:rPr lang="en-US" dirty="0"/>
              <a:t>. Mne </a:t>
            </a:r>
            <a:r>
              <a:rPr lang="en-US" dirty="0" err="1"/>
              <a:t>hva</a:t>
            </a:r>
            <a:r>
              <a:rPr lang="en-US" dirty="0"/>
              <a:t> </a:t>
            </a:r>
            <a:r>
              <a:rPr lang="en-US" dirty="0" err="1"/>
              <a:t>gjør</a:t>
            </a:r>
            <a:r>
              <a:rPr lang="en-US" dirty="0"/>
              <a:t> Ai </a:t>
            </a:r>
            <a:r>
              <a:rPr lang="en-US" dirty="0" err="1"/>
              <a:t>interaksjonen</a:t>
            </a:r>
            <a:r>
              <a:rPr lang="en-US" dirty="0"/>
              <a:t> med </a:t>
            </a:r>
            <a:r>
              <a:rPr lang="en-US" dirty="0" err="1"/>
              <a:t>oss</a:t>
            </a:r>
            <a:r>
              <a:rPr lang="en-US" dirty="0"/>
              <a:t> </a:t>
            </a:r>
            <a:r>
              <a:rPr lang="en-US" dirty="0" err="1"/>
              <a:t>som</a:t>
            </a:r>
            <a:r>
              <a:rPr lang="en-US" dirty="0"/>
              <a:t> </a:t>
            </a:r>
            <a:r>
              <a:rPr lang="en-US" dirty="0" err="1"/>
              <a:t>mennesker</a:t>
            </a:r>
            <a:r>
              <a:rPr lang="en-US" dirty="0"/>
              <a:t>? </a:t>
            </a:r>
            <a:r>
              <a:rPr lang="en-US" dirty="0" err="1"/>
              <a:t>Påvirking</a:t>
            </a:r>
            <a:r>
              <a:rPr lang="en-US" dirty="0"/>
              <a:t> </a:t>
            </a:r>
            <a:r>
              <a:rPr lang="en-US" dirty="0" err="1"/>
              <a:t>på</a:t>
            </a:r>
            <a:r>
              <a:rPr lang="en-US" dirty="0"/>
              <a:t> </a:t>
            </a:r>
            <a:r>
              <a:rPr lang="en-US" dirty="0" err="1"/>
              <a:t>normer</a:t>
            </a:r>
            <a:r>
              <a:rPr lang="en-US" dirty="0"/>
              <a:t>, </a:t>
            </a:r>
            <a:r>
              <a:rPr lang="en-US" dirty="0" err="1"/>
              <a:t>forventinger</a:t>
            </a:r>
            <a:r>
              <a:rPr lang="en-US" dirty="0"/>
              <a:t>, moral, bruk </a:t>
            </a:r>
            <a:r>
              <a:rPr lang="en-US" dirty="0" err="1"/>
              <a:t>og</a:t>
            </a:r>
            <a:r>
              <a:rPr lang="en-US" dirty="0"/>
              <a:t> </a:t>
            </a:r>
            <a:r>
              <a:rPr lang="en-US" dirty="0" err="1"/>
              <a:t>kast</a:t>
            </a:r>
            <a:r>
              <a:rPr lang="en-US" dirty="0"/>
              <a:t>. </a:t>
            </a:r>
            <a:r>
              <a:rPr lang="en-US" dirty="0" err="1"/>
              <a:t>Tilitt</a:t>
            </a:r>
            <a:r>
              <a:rPr lang="en-US" dirty="0"/>
              <a:t> </a:t>
            </a:r>
            <a:r>
              <a:rPr lang="en-US" dirty="0" err="1"/>
              <a:t>til</a:t>
            </a:r>
            <a:r>
              <a:rPr lang="en-US" dirty="0"/>
              <a:t> </a:t>
            </a:r>
            <a:r>
              <a:rPr lang="en-US" dirty="0" err="1"/>
              <a:t>hvem</a:t>
            </a:r>
            <a:r>
              <a:rPr lang="en-US" dirty="0"/>
              <a:t>?</a:t>
            </a:r>
          </a:p>
          <a:p>
            <a:endParaRPr lang="en-US" dirty="0"/>
          </a:p>
          <a:p>
            <a:r>
              <a:rPr lang="en-US" dirty="0" err="1"/>
              <a:t>Mennesker</a:t>
            </a:r>
            <a:r>
              <a:rPr lang="en-US" dirty="0"/>
              <a:t> </a:t>
            </a:r>
            <a:r>
              <a:rPr lang="en-US" dirty="0" err="1"/>
              <a:t>fungerer</a:t>
            </a:r>
            <a:r>
              <a:rPr lang="en-US" dirty="0"/>
              <a:t> </a:t>
            </a:r>
            <a:r>
              <a:rPr lang="en-US" dirty="0" err="1"/>
              <a:t>etter</a:t>
            </a:r>
            <a:r>
              <a:rPr lang="en-US" dirty="0"/>
              <a:t> </a:t>
            </a:r>
            <a:r>
              <a:rPr lang="en-US" dirty="0" err="1"/>
              <a:t>noen</a:t>
            </a:r>
            <a:r>
              <a:rPr lang="en-US" dirty="0"/>
              <a:t> </a:t>
            </a:r>
            <a:r>
              <a:rPr lang="en-US" dirty="0" err="1"/>
              <a:t>bestemte</a:t>
            </a:r>
            <a:r>
              <a:rPr lang="en-US" dirty="0"/>
              <a:t> </a:t>
            </a:r>
            <a:r>
              <a:rPr lang="en-US" dirty="0" err="1"/>
              <a:t>prinsipper</a:t>
            </a:r>
            <a:r>
              <a:rPr lang="en-US" dirty="0"/>
              <a:t>: </a:t>
            </a:r>
            <a:r>
              <a:rPr lang="en-US" dirty="0" err="1"/>
              <a:t>gjensidighet</a:t>
            </a:r>
            <a:r>
              <a:rPr lang="en-US" dirty="0"/>
              <a:t>, rewards, cost, </a:t>
            </a:r>
            <a:r>
              <a:rPr lang="en-US" dirty="0" err="1"/>
              <a:t>tilitt</a:t>
            </a:r>
            <a:r>
              <a:rPr lang="en-US" dirty="0"/>
              <a:t> </a:t>
            </a:r>
            <a:r>
              <a:rPr lang="en-US" dirty="0">
                <a:sym typeface="Wingdings" pitchFamily="2" charset="2"/>
              </a:rPr>
              <a:t> </a:t>
            </a:r>
            <a:r>
              <a:rPr lang="en-US" dirty="0" err="1">
                <a:sym typeface="Wingdings" pitchFamily="2" charset="2"/>
              </a:rPr>
              <a:t>hva</a:t>
            </a:r>
            <a:r>
              <a:rPr lang="en-US" dirty="0">
                <a:sym typeface="Wingdings" pitchFamily="2" charset="2"/>
              </a:rPr>
              <a:t> </a:t>
            </a:r>
            <a:r>
              <a:rPr lang="en-US" dirty="0" err="1">
                <a:sym typeface="Wingdings" pitchFamily="2" charset="2"/>
              </a:rPr>
              <a:t>skjer</a:t>
            </a:r>
            <a:r>
              <a:rPr lang="en-US" dirty="0">
                <a:sym typeface="Wingdings" pitchFamily="2" charset="2"/>
              </a:rPr>
              <a:t> </a:t>
            </a:r>
            <a:r>
              <a:rPr lang="en-US" dirty="0" err="1">
                <a:sym typeface="Wingdings" pitchFamily="2" charset="2"/>
              </a:rPr>
              <a:t>når</a:t>
            </a:r>
            <a:r>
              <a:rPr lang="en-US" dirty="0">
                <a:sym typeface="Wingdings" pitchFamily="2" charset="2"/>
              </a:rPr>
              <a:t> men I </a:t>
            </a:r>
            <a:r>
              <a:rPr lang="en-US" dirty="0" err="1">
                <a:sym typeface="Wingdings" pitchFamily="2" charset="2"/>
              </a:rPr>
              <a:t>nettverket</a:t>
            </a:r>
            <a:r>
              <a:rPr lang="en-US" dirty="0">
                <a:sym typeface="Wingdings" pitchFamily="2" charset="2"/>
              </a:rPr>
              <a:t> </a:t>
            </a:r>
            <a:r>
              <a:rPr lang="en-US" dirty="0" err="1">
                <a:sym typeface="Wingdings" pitchFamily="2" charset="2"/>
              </a:rPr>
              <a:t>sitt</a:t>
            </a:r>
            <a:r>
              <a:rPr lang="en-US" dirty="0">
                <a:sym typeface="Wingdings" pitchFamily="2" charset="2"/>
              </a:rPr>
              <a:t> beginner </a:t>
            </a:r>
            <a:r>
              <a:rPr lang="en-US" dirty="0" err="1">
                <a:sym typeface="Wingdings" pitchFamily="2" charset="2"/>
              </a:rPr>
              <a:t>å</a:t>
            </a:r>
            <a:r>
              <a:rPr lang="en-US" dirty="0">
                <a:sym typeface="Wingdings" pitchFamily="2" charset="2"/>
              </a:rPr>
              <a:t> ha </a:t>
            </a:r>
            <a:r>
              <a:rPr lang="en-US" dirty="0" err="1">
                <a:sym typeface="Wingdings" pitchFamily="2" charset="2"/>
              </a:rPr>
              <a:t>mer</a:t>
            </a:r>
            <a:r>
              <a:rPr lang="en-US" dirty="0">
                <a:sym typeface="Wingdings" pitchFamily="2" charset="2"/>
              </a:rPr>
              <a:t> p </a:t>
            </a:r>
            <a:r>
              <a:rPr lang="en-US" dirty="0" err="1">
                <a:sym typeface="Wingdings" pitchFamily="2" charset="2"/>
              </a:rPr>
              <a:t>gjøre</a:t>
            </a:r>
            <a:r>
              <a:rPr lang="en-US" dirty="0">
                <a:sym typeface="Wingdings" pitchFamily="2" charset="2"/>
              </a:rPr>
              <a:t> med AI </a:t>
            </a:r>
            <a:r>
              <a:rPr lang="en-US" dirty="0" err="1">
                <a:sym typeface="Wingdings" pitchFamily="2" charset="2"/>
              </a:rPr>
              <a:t>enn</a:t>
            </a:r>
            <a:r>
              <a:rPr lang="en-US" dirty="0">
                <a:sym typeface="Wingdings" pitchFamily="2" charset="2"/>
              </a:rPr>
              <a:t> </a:t>
            </a:r>
            <a:r>
              <a:rPr lang="en-US" dirty="0" err="1">
                <a:sym typeface="Wingdings" pitchFamily="2" charset="2"/>
              </a:rPr>
              <a:t>mennesker</a:t>
            </a:r>
            <a:r>
              <a:rPr lang="en-US" dirty="0">
                <a:sym typeface="Wingdings" pitchFamily="2" charset="2"/>
              </a:rPr>
              <a:t> </a:t>
            </a:r>
            <a:r>
              <a:rPr lang="en-US" dirty="0" err="1">
                <a:sym typeface="Wingdings" pitchFamily="2" charset="2"/>
              </a:rPr>
              <a:t>som</a:t>
            </a:r>
            <a:r>
              <a:rPr lang="en-US" dirty="0">
                <a:sym typeface="Wingdings" pitchFamily="2" charset="2"/>
              </a:rPr>
              <a:t> </a:t>
            </a:r>
            <a:r>
              <a:rPr lang="en-US" dirty="0" err="1">
                <a:sym typeface="Wingdings" pitchFamily="2" charset="2"/>
              </a:rPr>
              <a:t>ikke</a:t>
            </a:r>
            <a:r>
              <a:rPr lang="en-US" dirty="0">
                <a:sym typeface="Wingdings" pitchFamily="2" charset="2"/>
              </a:rPr>
              <a:t> </a:t>
            </a:r>
            <a:r>
              <a:rPr lang="en-US" dirty="0" err="1">
                <a:sym typeface="Wingdings" pitchFamily="2" charset="2"/>
              </a:rPr>
              <a:t>opererer</a:t>
            </a:r>
            <a:r>
              <a:rPr lang="en-US" dirty="0">
                <a:sym typeface="Wingdings" pitchFamily="2" charset="2"/>
              </a:rPr>
              <a:t> under de </a:t>
            </a:r>
            <a:r>
              <a:rPr lang="en-US" dirty="0" err="1">
                <a:sym typeface="Wingdings" pitchFamily="2" charset="2"/>
              </a:rPr>
              <a:t>samme</a:t>
            </a:r>
            <a:r>
              <a:rPr lang="en-US" dirty="0">
                <a:sym typeface="Wingdings" pitchFamily="2" charset="2"/>
              </a:rPr>
              <a:t> </a:t>
            </a:r>
            <a:r>
              <a:rPr lang="en-US" dirty="0" err="1">
                <a:sym typeface="Wingdings" pitchFamily="2" charset="2"/>
              </a:rPr>
              <a:t>premissene</a:t>
            </a:r>
            <a:r>
              <a:rPr lang="en-US" dirty="0">
                <a:sym typeface="Wingdings" pitchFamily="2" charset="2"/>
              </a:rPr>
              <a:t>? </a:t>
            </a:r>
            <a:endParaRPr lang="en-US" dirty="0"/>
          </a:p>
        </p:txBody>
      </p:sp>
      <p:sp>
        <p:nvSpPr>
          <p:cNvPr id="4" name="Plassholder for lysbildenummer 3"/>
          <p:cNvSpPr>
            <a:spLocks noGrp="1"/>
          </p:cNvSpPr>
          <p:nvPr>
            <p:ph type="sldNum" sz="quarter" idx="5"/>
          </p:nvPr>
        </p:nvSpPr>
        <p:spPr/>
        <p:txBody>
          <a:bodyPr/>
          <a:lstStyle/>
          <a:p>
            <a:fld id="{B91DF446-5109-8F41-B873-7B495EE57D3B}" type="slidenum">
              <a:rPr lang="en-US" smtClean="0"/>
              <a:t>37</a:t>
            </a:fld>
            <a:endParaRPr lang="en-US"/>
          </a:p>
        </p:txBody>
      </p:sp>
    </p:spTree>
    <p:extLst>
      <p:ext uri="{BB962C8B-B14F-4D97-AF65-F5344CB8AC3E}">
        <p14:creationId xmlns:p14="http://schemas.microsoft.com/office/powerpoint/2010/main" val="3895636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F841F-1597-538E-D132-DB3958910EC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2F7638E-BE66-5C99-D6D7-EC7B35500A9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49028C3-0563-7DB4-E1DF-A568202CF523}"/>
              </a:ext>
            </a:extLst>
          </p:cNvPr>
          <p:cNvSpPr>
            <a:spLocks noGrp="1"/>
          </p:cNvSpPr>
          <p:nvPr>
            <p:ph type="body" idx="1"/>
          </p:nvPr>
        </p:nvSpPr>
        <p:spPr/>
        <p:txBody>
          <a:bodyPr/>
          <a:lstStyle/>
          <a:p>
            <a:r>
              <a:rPr lang="en-US" dirty="0" err="1"/>
              <a:t>Får</a:t>
            </a:r>
            <a:r>
              <a:rPr lang="en-US" dirty="0"/>
              <a:t> </a:t>
            </a:r>
            <a:r>
              <a:rPr lang="en-US" dirty="0" err="1"/>
              <a:t>kanskje</a:t>
            </a:r>
            <a:r>
              <a:rPr lang="en-US" dirty="0"/>
              <a:t> </a:t>
            </a:r>
            <a:r>
              <a:rPr lang="en-US" dirty="0" err="1"/>
              <a:t>en</a:t>
            </a:r>
            <a:r>
              <a:rPr lang="en-US" dirty="0"/>
              <a:t> </a:t>
            </a:r>
            <a:r>
              <a:rPr lang="en-US" dirty="0" err="1"/>
              <a:t>flatere</a:t>
            </a:r>
            <a:r>
              <a:rPr lang="en-US" dirty="0"/>
              <a:t> </a:t>
            </a:r>
            <a:r>
              <a:rPr lang="en-US" dirty="0" err="1"/>
              <a:t>struktur</a:t>
            </a:r>
            <a:r>
              <a:rPr lang="en-US" dirty="0"/>
              <a:t>. </a:t>
            </a:r>
            <a:r>
              <a:rPr lang="en-US" dirty="0" err="1"/>
              <a:t>Hvor</a:t>
            </a:r>
            <a:r>
              <a:rPr lang="en-US" dirty="0"/>
              <a:t> </a:t>
            </a:r>
            <a:r>
              <a:rPr lang="en-US" dirty="0" err="1"/>
              <a:t>noen</a:t>
            </a:r>
            <a:r>
              <a:rPr lang="en-US" dirty="0"/>
              <a:t> </a:t>
            </a:r>
            <a:r>
              <a:rPr lang="en-US" dirty="0" err="1"/>
              <a:t>som</a:t>
            </a:r>
            <a:r>
              <a:rPr lang="en-US" dirty="0"/>
              <a:t> </a:t>
            </a:r>
            <a:r>
              <a:rPr lang="en-US" dirty="0" err="1"/>
              <a:t>hadde</a:t>
            </a:r>
            <a:r>
              <a:rPr lang="en-US" dirty="0"/>
              <a:t> status (</a:t>
            </a:r>
            <a:r>
              <a:rPr lang="en-US" dirty="0" err="1"/>
              <a:t>slik</a:t>
            </a:r>
            <a:r>
              <a:rPr lang="en-US" dirty="0"/>
              <a:t> </a:t>
            </a:r>
            <a:r>
              <a:rPr lang="en-US" dirty="0" err="1"/>
              <a:t>som</a:t>
            </a:r>
            <a:r>
              <a:rPr lang="en-US" dirty="0"/>
              <a:t> </a:t>
            </a:r>
            <a:r>
              <a:rPr lang="en-US" dirty="0" err="1"/>
              <a:t>lærerer</a:t>
            </a:r>
            <a:r>
              <a:rPr lang="en-US" dirty="0"/>
              <a:t> </a:t>
            </a:r>
            <a:r>
              <a:rPr lang="en-US" dirty="0" err="1"/>
              <a:t>eller</a:t>
            </a:r>
            <a:r>
              <a:rPr lang="en-US" dirty="0"/>
              <a:t> </a:t>
            </a:r>
            <a:r>
              <a:rPr lang="en-US" dirty="0" err="1"/>
              <a:t>elever</a:t>
            </a:r>
            <a:r>
              <a:rPr lang="en-US" dirty="0"/>
              <a:t> med </a:t>
            </a:r>
            <a:r>
              <a:rPr lang="en-US" dirty="0" err="1"/>
              <a:t>resurssterke</a:t>
            </a:r>
            <a:r>
              <a:rPr lang="en-US" dirty="0"/>
              <a:t> </a:t>
            </a:r>
            <a:r>
              <a:rPr lang="en-US" dirty="0" err="1"/>
              <a:t>foreldre</a:t>
            </a:r>
            <a:r>
              <a:rPr lang="en-US" dirty="0"/>
              <a:t>) </a:t>
            </a:r>
            <a:r>
              <a:rPr lang="en-US" dirty="0" err="1"/>
              <a:t>nå</a:t>
            </a:r>
            <a:r>
              <a:rPr lang="en-US" dirty="0"/>
              <a:t> </a:t>
            </a:r>
            <a:r>
              <a:rPr lang="en-US" dirty="0" err="1"/>
              <a:t>opplever</a:t>
            </a:r>
            <a:r>
              <a:rPr lang="en-US" dirty="0"/>
              <a:t> at </a:t>
            </a:r>
            <a:r>
              <a:rPr lang="en-US" dirty="0" err="1"/>
              <a:t>dette</a:t>
            </a:r>
            <a:r>
              <a:rPr lang="en-US" dirty="0"/>
              <a:t> </a:t>
            </a:r>
            <a:r>
              <a:rPr lang="en-US" dirty="0" err="1"/>
              <a:t>ikke</a:t>
            </a:r>
            <a:r>
              <a:rPr lang="en-US" dirty="0"/>
              <a:t> holder. </a:t>
            </a:r>
          </a:p>
        </p:txBody>
      </p:sp>
      <p:sp>
        <p:nvSpPr>
          <p:cNvPr id="4" name="Plassholder for lysbildenummer 3">
            <a:extLst>
              <a:ext uri="{FF2B5EF4-FFF2-40B4-BE49-F238E27FC236}">
                <a16:creationId xmlns:a16="http://schemas.microsoft.com/office/drawing/2014/main" id="{87CF8068-93D2-9C0E-8845-6C58B1C342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1DF446-5109-8F41-B873-7B495EE5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01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07B34-D828-C2CC-A8CB-1A92B1AC273F}"/>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4920923-96CF-B04D-05B0-DA2EEB2D742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0113F8F-0C1E-B37D-AD9A-B1D589043087}"/>
              </a:ext>
            </a:extLst>
          </p:cNvPr>
          <p:cNvSpPr>
            <a:spLocks noGrp="1"/>
          </p:cNvSpPr>
          <p:nvPr>
            <p:ph type="body" idx="1"/>
          </p:nvPr>
        </p:nvSpPr>
        <p:spPr/>
        <p:txBody>
          <a:bodyPr/>
          <a:lstStyle/>
          <a:p>
            <a:r>
              <a:rPr lang="nb-NO" sz="2400" dirty="0"/>
              <a:t>Vi har strukturell kapital som referer til mennesker vi har løsere bånd til. Dette kan være personlige trenere, studiekamerater, kollega, nabo, han på butikken. Det er ikke nødvendigvis de vi går til når livet går til helvette, men de kan bistå med informasjon eller assistanse på andre måter. Samboeren min, for eksempel, har veldig mye strukturell kapital. Han er medlem i x antall grupper og snakker mye med naboene. Dette gjør at når han trenger noe, en stige, </a:t>
            </a:r>
            <a:r>
              <a:rPr lang="nb-NO" sz="2400" dirty="0" err="1"/>
              <a:t>pulk</a:t>
            </a:r>
            <a:r>
              <a:rPr lang="nb-NO" sz="2400" dirty="0"/>
              <a:t>, smøring til ski osv. så er det alltid noen der ut han kan sende en melding til også får han hjelp. Jeg har ikke det. Jeg gjemmer meg når naboene er ute og har på den måten ikke tilgang på de samme resursene som han. </a:t>
            </a:r>
          </a:p>
          <a:p>
            <a:endParaRPr lang="nb-NO" sz="2400" dirty="0"/>
          </a:p>
          <a:p>
            <a:endParaRPr lang="nb-NO" sz="2400" dirty="0"/>
          </a:p>
          <a:p>
            <a:endParaRPr lang="nb-NO" dirty="0"/>
          </a:p>
          <a:p>
            <a:pPr marL="342900" indent="-342900">
              <a:buFont typeface="Arial" panose="020B0604020202020204" pitchFamily="34" charset="0"/>
              <a:buChar char="•"/>
            </a:pPr>
            <a:r>
              <a:rPr lang="nb-NO" dirty="0">
                <a:solidFill>
                  <a:schemeClr val="tx1"/>
                </a:solidFill>
              </a:rPr>
              <a:t>Hvor mange mennesker har man tilgang på og hvor sterke bånd har man til disse? Kan jeg oppsøke XY for hjelp med XX? Måte å få tilgang til ekspertise og hjelp</a:t>
            </a:r>
          </a:p>
          <a:p>
            <a:endParaRPr lang="en-US" dirty="0"/>
          </a:p>
        </p:txBody>
      </p:sp>
      <p:sp>
        <p:nvSpPr>
          <p:cNvPr id="4" name="Plassholder for lysbildenummer 3">
            <a:extLst>
              <a:ext uri="{FF2B5EF4-FFF2-40B4-BE49-F238E27FC236}">
                <a16:creationId xmlns:a16="http://schemas.microsoft.com/office/drawing/2014/main" id="{652A2903-56B0-744E-4E2B-7B8615B647B4}"/>
              </a:ext>
            </a:extLst>
          </p:cNvPr>
          <p:cNvSpPr>
            <a:spLocks noGrp="1"/>
          </p:cNvSpPr>
          <p:nvPr>
            <p:ph type="sldNum" sz="quarter" idx="5"/>
          </p:nvPr>
        </p:nvSpPr>
        <p:spPr/>
        <p:txBody>
          <a:bodyPr/>
          <a:lstStyle/>
          <a:p>
            <a:fld id="{B91DF446-5109-8F41-B873-7B495EE57D3B}" type="slidenum">
              <a:rPr lang="en-US" smtClean="0"/>
              <a:t>4</a:t>
            </a:fld>
            <a:endParaRPr lang="en-US"/>
          </a:p>
        </p:txBody>
      </p:sp>
    </p:spTree>
    <p:extLst>
      <p:ext uri="{BB962C8B-B14F-4D97-AF65-F5344CB8AC3E}">
        <p14:creationId xmlns:p14="http://schemas.microsoft.com/office/powerpoint/2010/main" val="1576194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6004E-15D9-AC92-9595-59C9BFDEC39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9ECB131-7790-FC4B-E6CD-64F29640E34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CD5EBBA-CC98-7337-8DE5-BBA5DF042797}"/>
              </a:ext>
            </a:extLst>
          </p:cNvPr>
          <p:cNvSpPr>
            <a:spLocks noGrp="1"/>
          </p:cNvSpPr>
          <p:nvPr>
            <p:ph type="body" idx="1"/>
          </p:nvPr>
        </p:nvSpPr>
        <p:spPr/>
        <p:txBody>
          <a:bodyPr/>
          <a:lstStyle/>
          <a:p>
            <a:r>
              <a:rPr lang="nb-NO" noProof="0" dirty="0"/>
              <a:t>Andre relasjoner er kanskje tettere, mer preget av høy grad av tillitt, ønske om å stille opp for hverandre, identitet osv. Dette faller inn under relasjonell kapital. Eksempler på dette er jo ofte familie, venner, kjæreste osv. Dette er folk som er der for oss uansett hva, og som bidrar med sosial støtte, gjør at vi føler oss mindre ensomme, elsket osv. </a:t>
            </a:r>
          </a:p>
        </p:txBody>
      </p:sp>
      <p:sp>
        <p:nvSpPr>
          <p:cNvPr id="4" name="Plassholder for lysbildenummer 3">
            <a:extLst>
              <a:ext uri="{FF2B5EF4-FFF2-40B4-BE49-F238E27FC236}">
                <a16:creationId xmlns:a16="http://schemas.microsoft.com/office/drawing/2014/main" id="{16E83914-3EEB-14D2-715B-A34900511E0A}"/>
              </a:ext>
            </a:extLst>
          </p:cNvPr>
          <p:cNvSpPr>
            <a:spLocks noGrp="1"/>
          </p:cNvSpPr>
          <p:nvPr>
            <p:ph type="sldNum" sz="quarter" idx="5"/>
          </p:nvPr>
        </p:nvSpPr>
        <p:spPr/>
        <p:txBody>
          <a:bodyPr/>
          <a:lstStyle/>
          <a:p>
            <a:fld id="{B91DF446-5109-8F41-B873-7B495EE57D3B}" type="slidenum">
              <a:rPr lang="en-US" smtClean="0"/>
              <a:t>5</a:t>
            </a:fld>
            <a:endParaRPr lang="en-US"/>
          </a:p>
        </p:txBody>
      </p:sp>
    </p:spTree>
    <p:extLst>
      <p:ext uri="{BB962C8B-B14F-4D97-AF65-F5344CB8AC3E}">
        <p14:creationId xmlns:p14="http://schemas.microsoft.com/office/powerpoint/2010/main" val="3549754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C795A-B194-EB12-B083-0AA02457A83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2389C0C-DA8B-8490-B86D-A549FD06CAF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9BAB358-4F77-FC31-F62E-ECF6CFDEC76D}"/>
              </a:ext>
            </a:extLst>
          </p:cNvPr>
          <p:cNvSpPr>
            <a:spLocks noGrp="1"/>
          </p:cNvSpPr>
          <p:nvPr>
            <p:ph type="body" idx="1"/>
          </p:nvPr>
        </p:nvSpPr>
        <p:spPr/>
        <p:txBody>
          <a:bodyPr/>
          <a:lstStyle/>
          <a:p>
            <a:r>
              <a:rPr lang="nb-NO" noProof="0" dirty="0"/>
              <a:t>Hvorfor er sosial kapital så viktig? Sosial kapital er med på å </a:t>
            </a:r>
            <a:r>
              <a:rPr lang="nb-NO" noProof="0" dirty="0" err="1"/>
              <a:t>styke</a:t>
            </a:r>
            <a:r>
              <a:rPr lang="nb-NO" noProof="0" dirty="0"/>
              <a:t> mange av de mekanismene mennesker trenger for å ha det bra, og for at vi skal ha lyst til å samarbeide og drive samfunnet </a:t>
            </a:r>
            <a:r>
              <a:rPr lang="nb-NO" noProof="0" dirty="0" err="1"/>
              <a:t>remover</a:t>
            </a:r>
            <a:r>
              <a:rPr lang="nb-NO" noProof="0" dirty="0"/>
              <a:t>. </a:t>
            </a:r>
          </a:p>
          <a:p>
            <a:endParaRPr lang="en-US" dirty="0"/>
          </a:p>
          <a:p>
            <a:endParaRPr lang="en-US" dirty="0"/>
          </a:p>
          <a:p>
            <a:r>
              <a:rPr lang="en-US" dirty="0"/>
              <a:t>Handler om </a:t>
            </a:r>
            <a:r>
              <a:rPr lang="en-US" dirty="0" err="1"/>
              <a:t>gjensidighet</a:t>
            </a:r>
            <a:r>
              <a:rPr lang="en-US" dirty="0"/>
              <a:t>, du </a:t>
            </a:r>
            <a:r>
              <a:rPr lang="en-US" dirty="0" err="1"/>
              <a:t>hjelper</a:t>
            </a:r>
            <a:r>
              <a:rPr lang="en-US" dirty="0"/>
              <a:t> meg </a:t>
            </a:r>
            <a:r>
              <a:rPr lang="en-US" dirty="0" err="1"/>
              <a:t>jeg</a:t>
            </a:r>
            <a:r>
              <a:rPr lang="en-US" dirty="0"/>
              <a:t> </a:t>
            </a:r>
            <a:r>
              <a:rPr lang="en-US" dirty="0" err="1"/>
              <a:t>hjelper</a:t>
            </a:r>
            <a:r>
              <a:rPr lang="en-US" dirty="0"/>
              <a:t> deg </a:t>
            </a:r>
          </a:p>
          <a:p>
            <a:endParaRPr lang="en-US" dirty="0"/>
          </a:p>
          <a:p>
            <a:r>
              <a:rPr lang="en-US" dirty="0" err="1"/>
              <a:t>Gjør</a:t>
            </a:r>
            <a:r>
              <a:rPr lang="en-US" dirty="0"/>
              <a:t> at </a:t>
            </a:r>
            <a:r>
              <a:rPr lang="en-US" dirty="0" err="1"/>
              <a:t>samfunnetbeveger</a:t>
            </a:r>
            <a:r>
              <a:rPr lang="en-US" dirty="0"/>
              <a:t> seg </a:t>
            </a:r>
            <a:r>
              <a:rPr lang="en-US" dirty="0" err="1"/>
              <a:t>fremover</a:t>
            </a:r>
            <a:r>
              <a:rPr lang="en-US" dirty="0"/>
              <a:t> I </a:t>
            </a:r>
            <a:r>
              <a:rPr lang="en-US" dirty="0" err="1"/>
              <a:t>en</a:t>
            </a:r>
            <a:r>
              <a:rPr lang="en-US" dirty="0"/>
              <a:t> samlet </a:t>
            </a:r>
            <a:r>
              <a:rPr lang="en-US" dirty="0" err="1"/>
              <a:t>retnign</a:t>
            </a:r>
            <a:r>
              <a:rPr lang="en-US" dirty="0"/>
              <a:t> </a:t>
            </a:r>
          </a:p>
          <a:p>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2800" b="0" i="0" u="none" strike="noStrike" baseline="30000" dirty="0">
                <a:solidFill>
                  <a:srgbClr val="795CB2"/>
                </a:solidFill>
                <a:effectLst/>
                <a:latin typeface="Arial" panose="020B0604020202020204" pitchFamily="34" charset="0"/>
              </a:rPr>
              <a:t>Sosial kapital er på mange måter det som sikrer </a:t>
            </a:r>
            <a:r>
              <a:rPr lang="nb-NO" sz="2800" b="0" i="0" u="none" strike="noStrike" baseline="30000" dirty="0" err="1">
                <a:solidFill>
                  <a:srgbClr val="795CB2"/>
                </a:solidFill>
                <a:effectLst/>
                <a:latin typeface="Arial" panose="020B0604020202020204" pitchFamily="34" charset="0"/>
              </a:rPr>
              <a:t>sammarbeid</a:t>
            </a:r>
            <a:r>
              <a:rPr lang="nb-NO" sz="2800" b="0" i="0" u="none" strike="noStrike" baseline="30000" dirty="0">
                <a:solidFill>
                  <a:srgbClr val="795CB2"/>
                </a:solidFill>
                <a:effectLst/>
                <a:latin typeface="Arial" panose="020B0604020202020204" pitchFamily="34" charset="0"/>
              </a:rPr>
              <a:t> og en felles identitet i ett samfunn og er derfor ansett som viktig både for enkelt individet men også for samfunnet. </a:t>
            </a:r>
            <a:endParaRPr lang="en-US" sz="2800" dirty="0"/>
          </a:p>
          <a:p>
            <a:endParaRPr lang="en-US" dirty="0"/>
          </a:p>
        </p:txBody>
      </p:sp>
      <p:sp>
        <p:nvSpPr>
          <p:cNvPr id="4" name="Plassholder for lysbildenummer 3">
            <a:extLst>
              <a:ext uri="{FF2B5EF4-FFF2-40B4-BE49-F238E27FC236}">
                <a16:creationId xmlns:a16="http://schemas.microsoft.com/office/drawing/2014/main" id="{9B2B79C7-8909-43CD-FA63-96A3BA4F7685}"/>
              </a:ext>
            </a:extLst>
          </p:cNvPr>
          <p:cNvSpPr>
            <a:spLocks noGrp="1"/>
          </p:cNvSpPr>
          <p:nvPr>
            <p:ph type="sldNum" sz="quarter" idx="5"/>
          </p:nvPr>
        </p:nvSpPr>
        <p:spPr/>
        <p:txBody>
          <a:bodyPr/>
          <a:lstStyle/>
          <a:p>
            <a:fld id="{B91DF446-5109-8F41-B873-7B495EE57D3B}" type="slidenum">
              <a:rPr lang="en-US" smtClean="0"/>
              <a:t>6</a:t>
            </a:fld>
            <a:endParaRPr lang="en-US"/>
          </a:p>
        </p:txBody>
      </p:sp>
    </p:spTree>
    <p:extLst>
      <p:ext uri="{BB962C8B-B14F-4D97-AF65-F5344CB8AC3E}">
        <p14:creationId xmlns:p14="http://schemas.microsoft.com/office/powerpoint/2010/main" val="2599050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Hver gang det kommer ny teknologi, så har man blitt bekymret for den sosiale kapitalen. Dette var tilfelle med TV, sosiale medier, og nå chatboter og generative AI. Frykten er jo at teknologi skal gjøre at vi samhandler mindre med andre mennesker og deltar mindre I </a:t>
            </a:r>
            <a:r>
              <a:rPr lang="nb-NO" noProof="0" dirty="0" err="1"/>
              <a:t>samfunnsviktigfe</a:t>
            </a:r>
            <a:r>
              <a:rPr lang="nb-NO" noProof="0" dirty="0"/>
              <a:t> </a:t>
            </a:r>
            <a:r>
              <a:rPr lang="nb-NO" noProof="0" dirty="0" err="1"/>
              <a:t>initiative</a:t>
            </a:r>
            <a:r>
              <a:rPr lang="nb-NO" noProof="0" dirty="0"/>
              <a:t>. </a:t>
            </a:r>
          </a:p>
        </p:txBody>
      </p:sp>
      <p:sp>
        <p:nvSpPr>
          <p:cNvPr id="4" name="Plassholder for lysbildenummer 3"/>
          <p:cNvSpPr>
            <a:spLocks noGrp="1"/>
          </p:cNvSpPr>
          <p:nvPr>
            <p:ph type="sldNum" sz="quarter" idx="5"/>
          </p:nvPr>
        </p:nvSpPr>
        <p:spPr/>
        <p:txBody>
          <a:bodyPr/>
          <a:lstStyle/>
          <a:p>
            <a:fld id="{B91DF446-5109-8F41-B873-7B495EE57D3B}" type="slidenum">
              <a:rPr lang="en-US" smtClean="0"/>
              <a:t>7</a:t>
            </a:fld>
            <a:endParaRPr lang="en-US"/>
          </a:p>
        </p:txBody>
      </p:sp>
    </p:spTree>
    <p:extLst>
      <p:ext uri="{BB962C8B-B14F-4D97-AF65-F5344CB8AC3E}">
        <p14:creationId xmlns:p14="http://schemas.microsoft.com/office/powerpoint/2010/main" val="3618556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Selv om sosial kapital I stor grad handler om relasjoner til mennesker, så vet vi fra forskning at teknologi som er sosial I natur, blir ofte behandlet og forstått som sosiale aktører på samme måte som mennesker – det er derfor grunn til å tro at chatboter kan inngå I nettverket til menneske og påvirke sosial kapital på andre måter en eksisterende teknologi har hatt potensialet til. </a:t>
            </a:r>
          </a:p>
          <a:p>
            <a:endParaRPr lang="en-US" dirty="0"/>
          </a:p>
        </p:txBody>
      </p:sp>
      <p:sp>
        <p:nvSpPr>
          <p:cNvPr id="4" name="Plassholder for lysbildenummer 3"/>
          <p:cNvSpPr>
            <a:spLocks noGrp="1"/>
          </p:cNvSpPr>
          <p:nvPr>
            <p:ph type="sldNum" sz="quarter" idx="5"/>
          </p:nvPr>
        </p:nvSpPr>
        <p:spPr/>
        <p:txBody>
          <a:bodyPr/>
          <a:lstStyle/>
          <a:p>
            <a:fld id="{B91DF446-5109-8F41-B873-7B495EE57D3B}" type="slidenum">
              <a:rPr lang="en-US" smtClean="0"/>
              <a:t>8</a:t>
            </a:fld>
            <a:endParaRPr lang="en-US"/>
          </a:p>
        </p:txBody>
      </p:sp>
    </p:spTree>
    <p:extLst>
      <p:ext uri="{BB962C8B-B14F-4D97-AF65-F5344CB8AC3E}">
        <p14:creationId xmlns:p14="http://schemas.microsoft.com/office/powerpoint/2010/main" val="2224529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05792-3829-3F82-0FE5-9F10273D89B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C19C7D4-E954-72A5-14FC-FFF470BAFB78}"/>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D3676CA-7893-E746-FEBC-B179F86016AD}"/>
              </a:ext>
            </a:extLst>
          </p:cNvPr>
          <p:cNvSpPr>
            <a:spLocks noGrp="1"/>
          </p:cNvSpPr>
          <p:nvPr>
            <p:ph type="body" idx="1"/>
          </p:nvPr>
        </p:nvSpPr>
        <p:spPr/>
        <p:txBody>
          <a:bodyPr/>
          <a:lstStyle/>
          <a:p>
            <a:r>
              <a:rPr lang="en-US" dirty="0"/>
              <a:t>  Kan vi </a:t>
            </a:r>
            <a:r>
              <a:rPr lang="en-US" dirty="0" err="1"/>
              <a:t>foreksempel</a:t>
            </a:r>
            <a:r>
              <a:rPr lang="en-US" dirty="0"/>
              <a:t> </a:t>
            </a:r>
            <a:r>
              <a:rPr lang="en-US" dirty="0" err="1"/>
              <a:t>gå</a:t>
            </a:r>
            <a:r>
              <a:rPr lang="en-US" dirty="0"/>
              <a:t> </a:t>
            </a:r>
            <a:r>
              <a:rPr lang="en-US" dirty="0" err="1"/>
              <a:t>fra</a:t>
            </a:r>
            <a:r>
              <a:rPr lang="en-US" dirty="0"/>
              <a:t> </a:t>
            </a:r>
            <a:r>
              <a:rPr lang="en-US" dirty="0" err="1"/>
              <a:t>dette</a:t>
            </a:r>
            <a:endParaRPr lang="en-US" dirty="0"/>
          </a:p>
        </p:txBody>
      </p:sp>
      <p:sp>
        <p:nvSpPr>
          <p:cNvPr id="4" name="Plassholder for lysbildenummer 3">
            <a:extLst>
              <a:ext uri="{FF2B5EF4-FFF2-40B4-BE49-F238E27FC236}">
                <a16:creationId xmlns:a16="http://schemas.microsoft.com/office/drawing/2014/main" id="{28D75EF6-ECAB-A75A-AF56-33626C2483E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1DF446-5109-8F41-B873-7B495EE5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908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AB7979-D20B-6FF2-CF36-12D33A7C9F08}"/>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Undertittel 2">
            <a:extLst>
              <a:ext uri="{FF2B5EF4-FFF2-40B4-BE49-F238E27FC236}">
                <a16:creationId xmlns:a16="http://schemas.microsoft.com/office/drawing/2014/main" id="{04B7B634-9AD9-85D8-31BC-67FF4C0E45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Plassholder for dato 3">
            <a:extLst>
              <a:ext uri="{FF2B5EF4-FFF2-40B4-BE49-F238E27FC236}">
                <a16:creationId xmlns:a16="http://schemas.microsoft.com/office/drawing/2014/main" id="{6B8D68C3-2AAD-16FA-3826-493A3A4597D2}"/>
              </a:ext>
            </a:extLst>
          </p:cNvPr>
          <p:cNvSpPr>
            <a:spLocks noGrp="1"/>
          </p:cNvSpPr>
          <p:nvPr>
            <p:ph type="dt" sz="half" idx="10"/>
          </p:nvPr>
        </p:nvSpPr>
        <p:spPr/>
        <p:txBody>
          <a:bodyPr/>
          <a:lstStyle/>
          <a:p>
            <a:fld id="{08D16DFF-B1F7-9549-B582-7F1B155CB7A1}" type="datetimeFigureOut">
              <a:rPr lang="en-US" smtClean="0"/>
              <a:t>2/12/24</a:t>
            </a:fld>
            <a:endParaRPr lang="en-US"/>
          </a:p>
        </p:txBody>
      </p:sp>
      <p:sp>
        <p:nvSpPr>
          <p:cNvPr id="5" name="Plassholder for bunntekst 4">
            <a:extLst>
              <a:ext uri="{FF2B5EF4-FFF2-40B4-BE49-F238E27FC236}">
                <a16:creationId xmlns:a16="http://schemas.microsoft.com/office/drawing/2014/main" id="{5F60F1FC-4C81-0A53-1671-17095AF302C9}"/>
              </a:ext>
            </a:extLst>
          </p:cNvPr>
          <p:cNvSpPr>
            <a:spLocks noGrp="1"/>
          </p:cNvSpPr>
          <p:nvPr>
            <p:ph type="ftr" sz="quarter" idx="11"/>
          </p:nvPr>
        </p:nvSpPr>
        <p:spPr/>
        <p:txBody>
          <a:bodyPr/>
          <a:lstStyle/>
          <a:p>
            <a:endParaRPr lang="en-US"/>
          </a:p>
        </p:txBody>
      </p:sp>
      <p:sp>
        <p:nvSpPr>
          <p:cNvPr id="6" name="Plassholder for lysbildenummer 5">
            <a:extLst>
              <a:ext uri="{FF2B5EF4-FFF2-40B4-BE49-F238E27FC236}">
                <a16:creationId xmlns:a16="http://schemas.microsoft.com/office/drawing/2014/main" id="{D1FA23A6-7952-A9E3-B36F-65F133C26B2C}"/>
              </a:ext>
            </a:extLst>
          </p:cNvPr>
          <p:cNvSpPr>
            <a:spLocks noGrp="1"/>
          </p:cNvSpPr>
          <p:nvPr>
            <p:ph type="sldNum" sz="quarter" idx="12"/>
          </p:nvPr>
        </p:nvSpPr>
        <p:spPr/>
        <p:txBody>
          <a:bodyPr/>
          <a:lstStyle/>
          <a:p>
            <a:fld id="{5921738E-005C-BF46-AFD8-E647E975C57C}" type="slidenum">
              <a:rPr lang="en-US" smtClean="0"/>
              <a:t>‹#›</a:t>
            </a:fld>
            <a:endParaRPr lang="en-US"/>
          </a:p>
        </p:txBody>
      </p:sp>
    </p:spTree>
    <p:extLst>
      <p:ext uri="{BB962C8B-B14F-4D97-AF65-F5344CB8AC3E}">
        <p14:creationId xmlns:p14="http://schemas.microsoft.com/office/powerpoint/2010/main" val="1188439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F97162-90C6-7858-B46E-3624D3FEBD9C}"/>
              </a:ext>
            </a:extLst>
          </p:cNvPr>
          <p:cNvSpPr>
            <a:spLocks noGrp="1"/>
          </p:cNvSpPr>
          <p:nvPr>
            <p:ph type="title"/>
          </p:nvPr>
        </p:nvSpPr>
        <p:spPr/>
        <p:txBody>
          <a:bodyPr/>
          <a:lstStyle/>
          <a:p>
            <a:r>
              <a:rPr lang="nb-NO"/>
              <a:t>Klikk for å redigere tittelstil</a:t>
            </a:r>
            <a:endParaRPr lang="en-US"/>
          </a:p>
        </p:txBody>
      </p:sp>
      <p:sp>
        <p:nvSpPr>
          <p:cNvPr id="3" name="Plassholder for loddrett tekst 2">
            <a:extLst>
              <a:ext uri="{FF2B5EF4-FFF2-40B4-BE49-F238E27FC236}">
                <a16:creationId xmlns:a16="http://schemas.microsoft.com/office/drawing/2014/main" id="{1A914EAB-57E7-9D36-3F8D-4DE5C0991741}"/>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a:extLst>
              <a:ext uri="{FF2B5EF4-FFF2-40B4-BE49-F238E27FC236}">
                <a16:creationId xmlns:a16="http://schemas.microsoft.com/office/drawing/2014/main" id="{00EE7EE9-E23E-4E3D-471C-AE515863CD0A}"/>
              </a:ext>
            </a:extLst>
          </p:cNvPr>
          <p:cNvSpPr>
            <a:spLocks noGrp="1"/>
          </p:cNvSpPr>
          <p:nvPr>
            <p:ph type="dt" sz="half" idx="10"/>
          </p:nvPr>
        </p:nvSpPr>
        <p:spPr/>
        <p:txBody>
          <a:bodyPr/>
          <a:lstStyle/>
          <a:p>
            <a:fld id="{08D16DFF-B1F7-9549-B582-7F1B155CB7A1}" type="datetimeFigureOut">
              <a:rPr lang="en-US" smtClean="0"/>
              <a:t>2/12/24</a:t>
            </a:fld>
            <a:endParaRPr lang="en-US"/>
          </a:p>
        </p:txBody>
      </p:sp>
      <p:sp>
        <p:nvSpPr>
          <p:cNvPr id="5" name="Plassholder for bunntekst 4">
            <a:extLst>
              <a:ext uri="{FF2B5EF4-FFF2-40B4-BE49-F238E27FC236}">
                <a16:creationId xmlns:a16="http://schemas.microsoft.com/office/drawing/2014/main" id="{88B1ACD8-27F3-7DC0-DBEE-2D661263F5F4}"/>
              </a:ext>
            </a:extLst>
          </p:cNvPr>
          <p:cNvSpPr>
            <a:spLocks noGrp="1"/>
          </p:cNvSpPr>
          <p:nvPr>
            <p:ph type="ftr" sz="quarter" idx="11"/>
          </p:nvPr>
        </p:nvSpPr>
        <p:spPr/>
        <p:txBody>
          <a:bodyPr/>
          <a:lstStyle/>
          <a:p>
            <a:endParaRPr lang="en-US"/>
          </a:p>
        </p:txBody>
      </p:sp>
      <p:sp>
        <p:nvSpPr>
          <p:cNvPr id="6" name="Plassholder for lysbildenummer 5">
            <a:extLst>
              <a:ext uri="{FF2B5EF4-FFF2-40B4-BE49-F238E27FC236}">
                <a16:creationId xmlns:a16="http://schemas.microsoft.com/office/drawing/2014/main" id="{07EE6FCB-46D6-D2B8-7105-925623821F36}"/>
              </a:ext>
            </a:extLst>
          </p:cNvPr>
          <p:cNvSpPr>
            <a:spLocks noGrp="1"/>
          </p:cNvSpPr>
          <p:nvPr>
            <p:ph type="sldNum" sz="quarter" idx="12"/>
          </p:nvPr>
        </p:nvSpPr>
        <p:spPr/>
        <p:txBody>
          <a:bodyPr/>
          <a:lstStyle/>
          <a:p>
            <a:fld id="{5921738E-005C-BF46-AFD8-E647E975C57C}" type="slidenum">
              <a:rPr lang="en-US" smtClean="0"/>
              <a:t>‹#›</a:t>
            </a:fld>
            <a:endParaRPr lang="en-US"/>
          </a:p>
        </p:txBody>
      </p:sp>
    </p:spTree>
    <p:extLst>
      <p:ext uri="{BB962C8B-B14F-4D97-AF65-F5344CB8AC3E}">
        <p14:creationId xmlns:p14="http://schemas.microsoft.com/office/powerpoint/2010/main" val="3636675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E2214CDE-7F7C-D205-8E1C-94F884B738FB}"/>
              </a:ext>
            </a:extLst>
          </p:cNvPr>
          <p:cNvSpPr>
            <a:spLocks noGrp="1"/>
          </p:cNvSpPr>
          <p:nvPr>
            <p:ph type="title" orient="vert"/>
          </p:nvPr>
        </p:nvSpPr>
        <p:spPr>
          <a:xfrm>
            <a:off x="8724900" y="365125"/>
            <a:ext cx="2628900" cy="5811838"/>
          </a:xfrm>
        </p:spPr>
        <p:txBody>
          <a:bodyPr vert="eaVert"/>
          <a:lstStyle/>
          <a:p>
            <a:r>
              <a:rPr lang="nb-NO"/>
              <a:t>Klikk for å redigere tittelstil</a:t>
            </a:r>
            <a:endParaRPr lang="en-US"/>
          </a:p>
        </p:txBody>
      </p:sp>
      <p:sp>
        <p:nvSpPr>
          <p:cNvPr id="3" name="Plassholder for loddrett tekst 2">
            <a:extLst>
              <a:ext uri="{FF2B5EF4-FFF2-40B4-BE49-F238E27FC236}">
                <a16:creationId xmlns:a16="http://schemas.microsoft.com/office/drawing/2014/main" id="{769243A2-9DB9-AABF-C02E-9D44679F1CD7}"/>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a:extLst>
              <a:ext uri="{FF2B5EF4-FFF2-40B4-BE49-F238E27FC236}">
                <a16:creationId xmlns:a16="http://schemas.microsoft.com/office/drawing/2014/main" id="{A2475BB0-10FF-295F-C203-B953E0430F04}"/>
              </a:ext>
            </a:extLst>
          </p:cNvPr>
          <p:cNvSpPr>
            <a:spLocks noGrp="1"/>
          </p:cNvSpPr>
          <p:nvPr>
            <p:ph type="dt" sz="half" idx="10"/>
          </p:nvPr>
        </p:nvSpPr>
        <p:spPr/>
        <p:txBody>
          <a:bodyPr/>
          <a:lstStyle/>
          <a:p>
            <a:fld id="{08D16DFF-B1F7-9549-B582-7F1B155CB7A1}" type="datetimeFigureOut">
              <a:rPr lang="en-US" smtClean="0"/>
              <a:t>2/12/24</a:t>
            </a:fld>
            <a:endParaRPr lang="en-US"/>
          </a:p>
        </p:txBody>
      </p:sp>
      <p:sp>
        <p:nvSpPr>
          <p:cNvPr id="5" name="Plassholder for bunntekst 4">
            <a:extLst>
              <a:ext uri="{FF2B5EF4-FFF2-40B4-BE49-F238E27FC236}">
                <a16:creationId xmlns:a16="http://schemas.microsoft.com/office/drawing/2014/main" id="{68535EE2-698C-DD4D-2DA9-99EBAA8387BE}"/>
              </a:ext>
            </a:extLst>
          </p:cNvPr>
          <p:cNvSpPr>
            <a:spLocks noGrp="1"/>
          </p:cNvSpPr>
          <p:nvPr>
            <p:ph type="ftr" sz="quarter" idx="11"/>
          </p:nvPr>
        </p:nvSpPr>
        <p:spPr/>
        <p:txBody>
          <a:bodyPr/>
          <a:lstStyle/>
          <a:p>
            <a:endParaRPr lang="en-US"/>
          </a:p>
        </p:txBody>
      </p:sp>
      <p:sp>
        <p:nvSpPr>
          <p:cNvPr id="6" name="Plassholder for lysbildenummer 5">
            <a:extLst>
              <a:ext uri="{FF2B5EF4-FFF2-40B4-BE49-F238E27FC236}">
                <a16:creationId xmlns:a16="http://schemas.microsoft.com/office/drawing/2014/main" id="{7C7D4E6E-A8C0-1015-0E02-330DBBDD5E57}"/>
              </a:ext>
            </a:extLst>
          </p:cNvPr>
          <p:cNvSpPr>
            <a:spLocks noGrp="1"/>
          </p:cNvSpPr>
          <p:nvPr>
            <p:ph type="sldNum" sz="quarter" idx="12"/>
          </p:nvPr>
        </p:nvSpPr>
        <p:spPr/>
        <p:txBody>
          <a:bodyPr/>
          <a:lstStyle/>
          <a:p>
            <a:fld id="{5921738E-005C-BF46-AFD8-E647E975C57C}" type="slidenum">
              <a:rPr lang="en-US" smtClean="0"/>
              <a:t>‹#›</a:t>
            </a:fld>
            <a:endParaRPr lang="en-US"/>
          </a:p>
        </p:txBody>
      </p:sp>
    </p:spTree>
    <p:extLst>
      <p:ext uri="{BB962C8B-B14F-4D97-AF65-F5344CB8AC3E}">
        <p14:creationId xmlns:p14="http://schemas.microsoft.com/office/powerpoint/2010/main" val="487347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nb-NO"/>
              <a:t>Klikk for å redigere tittelstil</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Tuesday, February 13,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90140313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nchor="ct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Tuesday, February 13,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18586687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nb-NO"/>
              <a:t>Klikk for å redigere tittelstil</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8256C2ED-54A4-480D-B5C8-65C0D62359B9}" type="datetime2">
              <a:rPr lang="en-US" smtClean="0"/>
              <a:pPr/>
              <a:t>Tuesday, February 13,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91429245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8256C2ED-54A4-480D-B5C8-65C0D62359B9}" type="datetime2">
              <a:rPr lang="en-US" smtClean="0"/>
              <a:pPr/>
              <a:t>Tuesday, February 13,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98675569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8256C2ED-54A4-480D-B5C8-65C0D62359B9}" type="datetime2">
              <a:rPr lang="en-US" smtClean="0"/>
              <a:pPr/>
              <a:t>Tuesday, February 13, 2024</a:t>
            </a:fld>
            <a:endParaRPr lang="en-US" dirty="0"/>
          </a:p>
        </p:txBody>
      </p:sp>
      <p:sp>
        <p:nvSpPr>
          <p:cNvPr id="8" name="Footer Placeholder 7"/>
          <p:cNvSpPr>
            <a:spLocks noGrp="1"/>
          </p:cNvSpPr>
          <p:nvPr>
            <p:ph type="ftr" sz="quarter" idx="11"/>
          </p:nvPr>
        </p:nvSpPr>
        <p:spPr/>
        <p:txBody>
          <a:bodyPr/>
          <a:lstStyle/>
          <a:p>
            <a:r>
              <a:rPr lang="en-US" spc="200"/>
              <a:t>Sample Footer Text</a:t>
            </a:r>
            <a:endParaRPr lang="en-US" spc="200" dirty="0"/>
          </a:p>
        </p:txBody>
      </p:sp>
      <p:sp>
        <p:nvSpPr>
          <p:cNvPr id="9" name="Slide Number Placeholder 8"/>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88036508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8256C2ED-54A4-480D-B5C8-65C0D62359B9}" type="datetime2">
              <a:rPr lang="en-US" smtClean="0"/>
              <a:pPr/>
              <a:t>Tuesday, February 13, 2024</a:t>
            </a:fld>
            <a:endParaRPr lang="en-US" dirty="0"/>
          </a:p>
        </p:txBody>
      </p:sp>
      <p:sp>
        <p:nvSpPr>
          <p:cNvPr id="4" name="Footer Placeholder 3"/>
          <p:cNvSpPr>
            <a:spLocks noGrp="1"/>
          </p:cNvSpPr>
          <p:nvPr>
            <p:ph type="ftr" sz="quarter" idx="11"/>
          </p:nvPr>
        </p:nvSpPr>
        <p:spPr/>
        <p:txBody>
          <a:bodyPr/>
          <a:lstStyle/>
          <a:p>
            <a:r>
              <a:rPr lang="en-US" spc="200"/>
              <a:t>Sample Footer Text</a:t>
            </a:r>
            <a:endParaRPr lang="en-US" spc="200" dirty="0"/>
          </a:p>
        </p:txBody>
      </p:sp>
      <p:sp>
        <p:nvSpPr>
          <p:cNvPr id="5" name="Slide Number Placeholder 4"/>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71524114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6C2ED-54A4-480D-B5C8-65C0D62359B9}" type="datetime2">
              <a:rPr lang="en-US" smtClean="0"/>
              <a:pPr/>
              <a:t>Tuesday, February 13, 2024</a:t>
            </a:fld>
            <a:endParaRPr lang="en-US" dirty="0"/>
          </a:p>
        </p:txBody>
      </p:sp>
      <p:sp>
        <p:nvSpPr>
          <p:cNvPr id="3" name="Footer Placeholder 2"/>
          <p:cNvSpPr>
            <a:spLocks noGrp="1"/>
          </p:cNvSpPr>
          <p:nvPr>
            <p:ph type="ftr" sz="quarter" idx="11"/>
          </p:nvPr>
        </p:nvSpPr>
        <p:spPr/>
        <p:txBody>
          <a:bodyPr/>
          <a:lstStyle/>
          <a:p>
            <a:r>
              <a:rPr lang="en-US" spc="200"/>
              <a:t>Sample Footer Text</a:t>
            </a:r>
            <a:endParaRPr lang="en-US" spc="200" dirty="0"/>
          </a:p>
        </p:txBody>
      </p:sp>
      <p:sp>
        <p:nvSpPr>
          <p:cNvPr id="4" name="Slide Number Placeholder 3"/>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16892610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nb-NO"/>
              <a:t>Klikk for å redigere tittelstil</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8256C2ED-54A4-480D-B5C8-65C0D62359B9}" type="datetime2">
              <a:rPr lang="en-US" smtClean="0"/>
              <a:pPr/>
              <a:t>Tuesday, February 13,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12195292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DF5EB0-49AB-F8D7-3B04-3F8797C4C7DB}"/>
              </a:ext>
            </a:extLst>
          </p:cNvPr>
          <p:cNvSpPr>
            <a:spLocks noGrp="1"/>
          </p:cNvSpPr>
          <p:nvPr>
            <p:ph type="title"/>
          </p:nvPr>
        </p:nvSpPr>
        <p:spPr/>
        <p:txBody>
          <a:bodyPr/>
          <a:lstStyle/>
          <a:p>
            <a:r>
              <a:rPr lang="nb-NO"/>
              <a:t>Klikk for å redigere tittelstil</a:t>
            </a:r>
            <a:endParaRPr lang="en-US"/>
          </a:p>
        </p:txBody>
      </p:sp>
      <p:sp>
        <p:nvSpPr>
          <p:cNvPr id="3" name="Plassholder for innhold 2">
            <a:extLst>
              <a:ext uri="{FF2B5EF4-FFF2-40B4-BE49-F238E27FC236}">
                <a16:creationId xmlns:a16="http://schemas.microsoft.com/office/drawing/2014/main" id="{62F5E655-525C-1F97-B0E7-EBFDBEF3CCC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a:extLst>
              <a:ext uri="{FF2B5EF4-FFF2-40B4-BE49-F238E27FC236}">
                <a16:creationId xmlns:a16="http://schemas.microsoft.com/office/drawing/2014/main" id="{36D2EE3A-48A0-BEBC-FC1A-528C31C36F28}"/>
              </a:ext>
            </a:extLst>
          </p:cNvPr>
          <p:cNvSpPr>
            <a:spLocks noGrp="1"/>
          </p:cNvSpPr>
          <p:nvPr>
            <p:ph type="dt" sz="half" idx="10"/>
          </p:nvPr>
        </p:nvSpPr>
        <p:spPr/>
        <p:txBody>
          <a:bodyPr/>
          <a:lstStyle/>
          <a:p>
            <a:fld id="{08D16DFF-B1F7-9549-B582-7F1B155CB7A1}" type="datetimeFigureOut">
              <a:rPr lang="en-US" smtClean="0"/>
              <a:t>2/12/24</a:t>
            </a:fld>
            <a:endParaRPr lang="en-US"/>
          </a:p>
        </p:txBody>
      </p:sp>
      <p:sp>
        <p:nvSpPr>
          <p:cNvPr id="5" name="Plassholder for bunntekst 4">
            <a:extLst>
              <a:ext uri="{FF2B5EF4-FFF2-40B4-BE49-F238E27FC236}">
                <a16:creationId xmlns:a16="http://schemas.microsoft.com/office/drawing/2014/main" id="{B31E9228-EAFB-2918-A0BB-9127B0F3D817}"/>
              </a:ext>
            </a:extLst>
          </p:cNvPr>
          <p:cNvSpPr>
            <a:spLocks noGrp="1"/>
          </p:cNvSpPr>
          <p:nvPr>
            <p:ph type="ftr" sz="quarter" idx="11"/>
          </p:nvPr>
        </p:nvSpPr>
        <p:spPr/>
        <p:txBody>
          <a:bodyPr/>
          <a:lstStyle/>
          <a:p>
            <a:endParaRPr lang="en-US"/>
          </a:p>
        </p:txBody>
      </p:sp>
      <p:sp>
        <p:nvSpPr>
          <p:cNvPr id="6" name="Plassholder for lysbildenummer 5">
            <a:extLst>
              <a:ext uri="{FF2B5EF4-FFF2-40B4-BE49-F238E27FC236}">
                <a16:creationId xmlns:a16="http://schemas.microsoft.com/office/drawing/2014/main" id="{BD8966E3-EFC0-E7DA-B86E-77E82F21E4FB}"/>
              </a:ext>
            </a:extLst>
          </p:cNvPr>
          <p:cNvSpPr>
            <a:spLocks noGrp="1"/>
          </p:cNvSpPr>
          <p:nvPr>
            <p:ph type="sldNum" sz="quarter" idx="12"/>
          </p:nvPr>
        </p:nvSpPr>
        <p:spPr/>
        <p:txBody>
          <a:bodyPr/>
          <a:lstStyle/>
          <a:p>
            <a:fld id="{5921738E-005C-BF46-AFD8-E647E975C57C}" type="slidenum">
              <a:rPr lang="en-US" smtClean="0"/>
              <a:t>‹#›</a:t>
            </a:fld>
            <a:endParaRPr lang="en-US"/>
          </a:p>
        </p:txBody>
      </p:sp>
    </p:spTree>
    <p:extLst>
      <p:ext uri="{BB962C8B-B14F-4D97-AF65-F5344CB8AC3E}">
        <p14:creationId xmlns:p14="http://schemas.microsoft.com/office/powerpoint/2010/main" val="3737511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nb-NO"/>
              <a:t>Klikk for å redigere tittelstil</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a:xfrm>
            <a:off x="6399212" y="5883275"/>
            <a:ext cx="914400" cy="365125"/>
          </a:xfrm>
        </p:spPr>
        <p:txBody>
          <a:bodyPr/>
          <a:lstStyle/>
          <a:p>
            <a:fld id="{8256C2ED-54A4-480D-B5C8-65C0D62359B9}" type="datetime2">
              <a:rPr lang="en-US" smtClean="0"/>
              <a:pPr/>
              <a:t>Tuesday, February 13, 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a:xfrm>
            <a:off x="10742612" y="5883275"/>
            <a:ext cx="322567" cy="365125"/>
          </a:xfrm>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18855381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8256C2ED-54A4-480D-B5C8-65C0D62359B9}" type="datetime2">
              <a:rPr lang="en-US" smtClean="0"/>
              <a:pPr/>
              <a:t>Tuesday, February 13,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47172979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nb-NO"/>
              <a:t>Klikk for å redigere tittelstil</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8256C2ED-54A4-480D-B5C8-65C0D62359B9}" type="datetime2">
              <a:rPr lang="en-US" smtClean="0"/>
              <a:pPr/>
              <a:t>Tuesday, February 13,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13905493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nb-NO"/>
              <a:t>Klikk for å redigere tittelstil</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8256C2ED-54A4-480D-B5C8-65C0D62359B9}" type="datetime2">
              <a:rPr lang="en-US" smtClean="0"/>
              <a:pPr/>
              <a:t>Tuesday, February 13,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63538300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nb-NO"/>
              <a:t>Klikk for å redigere tittelstil</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8256C2ED-54A4-480D-B5C8-65C0D62359B9}" type="datetime2">
              <a:rPr lang="en-US" smtClean="0"/>
              <a:pPr/>
              <a:t>Tuesday, February 13,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29412784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vnekort med sitat">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nb-NO"/>
              <a:t>Klikk for å redigere tittelstil</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nb-NO"/>
              <a:t>Klikk for å redigere tekststiler i malen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8256C2ED-54A4-480D-B5C8-65C0D62359B9}" type="datetime2">
              <a:rPr lang="en-US" smtClean="0"/>
              <a:pPr/>
              <a:t>Tuesday, February 13,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59666061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nb-NO"/>
              <a:t>Klikk for å redigere tittelstil</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nb-NO"/>
              <a:t>Klikk for å redigere tekststiler i malen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8256C2ED-54A4-480D-B5C8-65C0D62359B9}" type="datetime2">
              <a:rPr lang="en-US" smtClean="0"/>
              <a:pPr/>
              <a:t>Tuesday, February 13,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27755425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Tuesday, February 13,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711901518"/>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Tuesday, February 13,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6440400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92A424-283F-4C5C-1581-331C9BDC6D25}"/>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Plassholder for tekst 2">
            <a:extLst>
              <a:ext uri="{FF2B5EF4-FFF2-40B4-BE49-F238E27FC236}">
                <a16:creationId xmlns:a16="http://schemas.microsoft.com/office/drawing/2014/main" id="{4D08DAF6-3CC4-7377-9ABD-6E14F105EE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EC8CC241-ACF5-DACD-AE06-E5095B5F1CE8}"/>
              </a:ext>
            </a:extLst>
          </p:cNvPr>
          <p:cNvSpPr>
            <a:spLocks noGrp="1"/>
          </p:cNvSpPr>
          <p:nvPr>
            <p:ph type="dt" sz="half" idx="10"/>
          </p:nvPr>
        </p:nvSpPr>
        <p:spPr/>
        <p:txBody>
          <a:bodyPr/>
          <a:lstStyle/>
          <a:p>
            <a:fld id="{08D16DFF-B1F7-9549-B582-7F1B155CB7A1}" type="datetimeFigureOut">
              <a:rPr lang="en-US" smtClean="0"/>
              <a:t>2/12/24</a:t>
            </a:fld>
            <a:endParaRPr lang="en-US"/>
          </a:p>
        </p:txBody>
      </p:sp>
      <p:sp>
        <p:nvSpPr>
          <p:cNvPr id="5" name="Plassholder for bunntekst 4">
            <a:extLst>
              <a:ext uri="{FF2B5EF4-FFF2-40B4-BE49-F238E27FC236}">
                <a16:creationId xmlns:a16="http://schemas.microsoft.com/office/drawing/2014/main" id="{DDF0B692-4DCF-18B7-91D1-7F9C13D23A68}"/>
              </a:ext>
            </a:extLst>
          </p:cNvPr>
          <p:cNvSpPr>
            <a:spLocks noGrp="1"/>
          </p:cNvSpPr>
          <p:nvPr>
            <p:ph type="ftr" sz="quarter" idx="11"/>
          </p:nvPr>
        </p:nvSpPr>
        <p:spPr/>
        <p:txBody>
          <a:bodyPr/>
          <a:lstStyle/>
          <a:p>
            <a:endParaRPr lang="en-US"/>
          </a:p>
        </p:txBody>
      </p:sp>
      <p:sp>
        <p:nvSpPr>
          <p:cNvPr id="6" name="Plassholder for lysbildenummer 5">
            <a:extLst>
              <a:ext uri="{FF2B5EF4-FFF2-40B4-BE49-F238E27FC236}">
                <a16:creationId xmlns:a16="http://schemas.microsoft.com/office/drawing/2014/main" id="{75B40CC4-1155-C6FA-ABA0-C2CBFD8CD64B}"/>
              </a:ext>
            </a:extLst>
          </p:cNvPr>
          <p:cNvSpPr>
            <a:spLocks noGrp="1"/>
          </p:cNvSpPr>
          <p:nvPr>
            <p:ph type="sldNum" sz="quarter" idx="12"/>
          </p:nvPr>
        </p:nvSpPr>
        <p:spPr/>
        <p:txBody>
          <a:bodyPr/>
          <a:lstStyle/>
          <a:p>
            <a:fld id="{5921738E-005C-BF46-AFD8-E647E975C57C}" type="slidenum">
              <a:rPr lang="en-US" smtClean="0"/>
              <a:t>‹#›</a:t>
            </a:fld>
            <a:endParaRPr lang="en-US"/>
          </a:p>
        </p:txBody>
      </p:sp>
    </p:spTree>
    <p:extLst>
      <p:ext uri="{BB962C8B-B14F-4D97-AF65-F5344CB8AC3E}">
        <p14:creationId xmlns:p14="http://schemas.microsoft.com/office/powerpoint/2010/main" val="102983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1691C5-D8BD-CFA8-BBDB-A1F6168DE97B}"/>
              </a:ext>
            </a:extLst>
          </p:cNvPr>
          <p:cNvSpPr>
            <a:spLocks noGrp="1"/>
          </p:cNvSpPr>
          <p:nvPr>
            <p:ph type="title"/>
          </p:nvPr>
        </p:nvSpPr>
        <p:spPr/>
        <p:txBody>
          <a:bodyPr/>
          <a:lstStyle/>
          <a:p>
            <a:r>
              <a:rPr lang="nb-NO"/>
              <a:t>Klikk for å redigere tittelstil</a:t>
            </a:r>
            <a:endParaRPr lang="en-US"/>
          </a:p>
        </p:txBody>
      </p:sp>
      <p:sp>
        <p:nvSpPr>
          <p:cNvPr id="3" name="Plassholder for innhold 2">
            <a:extLst>
              <a:ext uri="{FF2B5EF4-FFF2-40B4-BE49-F238E27FC236}">
                <a16:creationId xmlns:a16="http://schemas.microsoft.com/office/drawing/2014/main" id="{19E3942E-C61E-AB52-48B5-3B50BC54168B}"/>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a:extLst>
              <a:ext uri="{FF2B5EF4-FFF2-40B4-BE49-F238E27FC236}">
                <a16:creationId xmlns:a16="http://schemas.microsoft.com/office/drawing/2014/main" id="{16781505-B2A8-9CE9-4D1A-7E00F1CF67BB}"/>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dato 4">
            <a:extLst>
              <a:ext uri="{FF2B5EF4-FFF2-40B4-BE49-F238E27FC236}">
                <a16:creationId xmlns:a16="http://schemas.microsoft.com/office/drawing/2014/main" id="{0BC1DF2E-7A17-2D95-BD8D-6D23EB500BF1}"/>
              </a:ext>
            </a:extLst>
          </p:cNvPr>
          <p:cNvSpPr>
            <a:spLocks noGrp="1"/>
          </p:cNvSpPr>
          <p:nvPr>
            <p:ph type="dt" sz="half" idx="10"/>
          </p:nvPr>
        </p:nvSpPr>
        <p:spPr/>
        <p:txBody>
          <a:bodyPr/>
          <a:lstStyle/>
          <a:p>
            <a:fld id="{08D16DFF-B1F7-9549-B582-7F1B155CB7A1}" type="datetimeFigureOut">
              <a:rPr lang="en-US" smtClean="0"/>
              <a:t>2/12/24</a:t>
            </a:fld>
            <a:endParaRPr lang="en-US"/>
          </a:p>
        </p:txBody>
      </p:sp>
      <p:sp>
        <p:nvSpPr>
          <p:cNvPr id="6" name="Plassholder for bunntekst 5">
            <a:extLst>
              <a:ext uri="{FF2B5EF4-FFF2-40B4-BE49-F238E27FC236}">
                <a16:creationId xmlns:a16="http://schemas.microsoft.com/office/drawing/2014/main" id="{164A9B08-2C2B-DBBA-72B8-195AEB65CB8A}"/>
              </a:ext>
            </a:extLst>
          </p:cNvPr>
          <p:cNvSpPr>
            <a:spLocks noGrp="1"/>
          </p:cNvSpPr>
          <p:nvPr>
            <p:ph type="ftr" sz="quarter" idx="11"/>
          </p:nvPr>
        </p:nvSpPr>
        <p:spPr/>
        <p:txBody>
          <a:bodyPr/>
          <a:lstStyle/>
          <a:p>
            <a:endParaRPr lang="en-US"/>
          </a:p>
        </p:txBody>
      </p:sp>
      <p:sp>
        <p:nvSpPr>
          <p:cNvPr id="7" name="Plassholder for lysbildenummer 6">
            <a:extLst>
              <a:ext uri="{FF2B5EF4-FFF2-40B4-BE49-F238E27FC236}">
                <a16:creationId xmlns:a16="http://schemas.microsoft.com/office/drawing/2014/main" id="{F9A74E79-D488-3C4E-99E0-617D207B4DEB}"/>
              </a:ext>
            </a:extLst>
          </p:cNvPr>
          <p:cNvSpPr>
            <a:spLocks noGrp="1"/>
          </p:cNvSpPr>
          <p:nvPr>
            <p:ph type="sldNum" sz="quarter" idx="12"/>
          </p:nvPr>
        </p:nvSpPr>
        <p:spPr/>
        <p:txBody>
          <a:bodyPr/>
          <a:lstStyle/>
          <a:p>
            <a:fld id="{5921738E-005C-BF46-AFD8-E647E975C57C}" type="slidenum">
              <a:rPr lang="en-US" smtClean="0"/>
              <a:t>‹#›</a:t>
            </a:fld>
            <a:endParaRPr lang="en-US"/>
          </a:p>
        </p:txBody>
      </p:sp>
    </p:spTree>
    <p:extLst>
      <p:ext uri="{BB962C8B-B14F-4D97-AF65-F5344CB8AC3E}">
        <p14:creationId xmlns:p14="http://schemas.microsoft.com/office/powerpoint/2010/main" val="2900705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2092C0-F0EE-3A8E-7636-750432D48900}"/>
              </a:ext>
            </a:extLst>
          </p:cNvPr>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Plassholder for tekst 2">
            <a:extLst>
              <a:ext uri="{FF2B5EF4-FFF2-40B4-BE49-F238E27FC236}">
                <a16:creationId xmlns:a16="http://schemas.microsoft.com/office/drawing/2014/main" id="{DEAD4DC0-B964-9F82-5937-2DCC449307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DAB98E4A-E5C5-4C93-AA26-8C19BE8F25F0}"/>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a:extLst>
              <a:ext uri="{FF2B5EF4-FFF2-40B4-BE49-F238E27FC236}">
                <a16:creationId xmlns:a16="http://schemas.microsoft.com/office/drawing/2014/main" id="{AB454C25-A6E9-04CC-86B9-D769B1DEA8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7A1F10B-D6EF-D957-439F-ABC8DB1EE411}"/>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lassholder for dato 6">
            <a:extLst>
              <a:ext uri="{FF2B5EF4-FFF2-40B4-BE49-F238E27FC236}">
                <a16:creationId xmlns:a16="http://schemas.microsoft.com/office/drawing/2014/main" id="{356B168E-0176-FE4D-9521-35507C6F0F05}"/>
              </a:ext>
            </a:extLst>
          </p:cNvPr>
          <p:cNvSpPr>
            <a:spLocks noGrp="1"/>
          </p:cNvSpPr>
          <p:nvPr>
            <p:ph type="dt" sz="half" idx="10"/>
          </p:nvPr>
        </p:nvSpPr>
        <p:spPr/>
        <p:txBody>
          <a:bodyPr/>
          <a:lstStyle/>
          <a:p>
            <a:fld id="{08D16DFF-B1F7-9549-B582-7F1B155CB7A1}" type="datetimeFigureOut">
              <a:rPr lang="en-US" smtClean="0"/>
              <a:t>2/12/24</a:t>
            </a:fld>
            <a:endParaRPr lang="en-US"/>
          </a:p>
        </p:txBody>
      </p:sp>
      <p:sp>
        <p:nvSpPr>
          <p:cNvPr id="8" name="Plassholder for bunntekst 7">
            <a:extLst>
              <a:ext uri="{FF2B5EF4-FFF2-40B4-BE49-F238E27FC236}">
                <a16:creationId xmlns:a16="http://schemas.microsoft.com/office/drawing/2014/main" id="{46EC58D3-B88C-0A85-8990-14895A8D7484}"/>
              </a:ext>
            </a:extLst>
          </p:cNvPr>
          <p:cNvSpPr>
            <a:spLocks noGrp="1"/>
          </p:cNvSpPr>
          <p:nvPr>
            <p:ph type="ftr" sz="quarter" idx="11"/>
          </p:nvPr>
        </p:nvSpPr>
        <p:spPr/>
        <p:txBody>
          <a:bodyPr/>
          <a:lstStyle/>
          <a:p>
            <a:endParaRPr lang="en-US"/>
          </a:p>
        </p:txBody>
      </p:sp>
      <p:sp>
        <p:nvSpPr>
          <p:cNvPr id="9" name="Plassholder for lysbildenummer 8">
            <a:extLst>
              <a:ext uri="{FF2B5EF4-FFF2-40B4-BE49-F238E27FC236}">
                <a16:creationId xmlns:a16="http://schemas.microsoft.com/office/drawing/2014/main" id="{9D1CA4F6-F7CE-59F9-6700-3D93572BAEBF}"/>
              </a:ext>
            </a:extLst>
          </p:cNvPr>
          <p:cNvSpPr>
            <a:spLocks noGrp="1"/>
          </p:cNvSpPr>
          <p:nvPr>
            <p:ph type="sldNum" sz="quarter" idx="12"/>
          </p:nvPr>
        </p:nvSpPr>
        <p:spPr/>
        <p:txBody>
          <a:bodyPr/>
          <a:lstStyle/>
          <a:p>
            <a:fld id="{5921738E-005C-BF46-AFD8-E647E975C57C}" type="slidenum">
              <a:rPr lang="en-US" smtClean="0"/>
              <a:t>‹#›</a:t>
            </a:fld>
            <a:endParaRPr lang="en-US"/>
          </a:p>
        </p:txBody>
      </p:sp>
    </p:spTree>
    <p:extLst>
      <p:ext uri="{BB962C8B-B14F-4D97-AF65-F5344CB8AC3E}">
        <p14:creationId xmlns:p14="http://schemas.microsoft.com/office/powerpoint/2010/main" val="4091872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96373A-BA8D-4FCF-18E8-CBD61FBB7305}"/>
              </a:ext>
            </a:extLst>
          </p:cNvPr>
          <p:cNvSpPr>
            <a:spLocks noGrp="1"/>
          </p:cNvSpPr>
          <p:nvPr>
            <p:ph type="title"/>
          </p:nvPr>
        </p:nvSpPr>
        <p:spPr/>
        <p:txBody>
          <a:bodyPr/>
          <a:lstStyle/>
          <a:p>
            <a:r>
              <a:rPr lang="nb-NO"/>
              <a:t>Klikk for å redigere tittelstil</a:t>
            </a:r>
            <a:endParaRPr lang="en-US"/>
          </a:p>
        </p:txBody>
      </p:sp>
      <p:sp>
        <p:nvSpPr>
          <p:cNvPr id="3" name="Plassholder for dato 2">
            <a:extLst>
              <a:ext uri="{FF2B5EF4-FFF2-40B4-BE49-F238E27FC236}">
                <a16:creationId xmlns:a16="http://schemas.microsoft.com/office/drawing/2014/main" id="{AE0DCEA1-27E8-DD6D-43CB-88CAAB14F390}"/>
              </a:ext>
            </a:extLst>
          </p:cNvPr>
          <p:cNvSpPr>
            <a:spLocks noGrp="1"/>
          </p:cNvSpPr>
          <p:nvPr>
            <p:ph type="dt" sz="half" idx="10"/>
          </p:nvPr>
        </p:nvSpPr>
        <p:spPr/>
        <p:txBody>
          <a:bodyPr/>
          <a:lstStyle/>
          <a:p>
            <a:fld id="{08D16DFF-B1F7-9549-B582-7F1B155CB7A1}" type="datetimeFigureOut">
              <a:rPr lang="en-US" smtClean="0"/>
              <a:t>2/12/24</a:t>
            </a:fld>
            <a:endParaRPr lang="en-US"/>
          </a:p>
        </p:txBody>
      </p:sp>
      <p:sp>
        <p:nvSpPr>
          <p:cNvPr id="4" name="Plassholder for bunntekst 3">
            <a:extLst>
              <a:ext uri="{FF2B5EF4-FFF2-40B4-BE49-F238E27FC236}">
                <a16:creationId xmlns:a16="http://schemas.microsoft.com/office/drawing/2014/main" id="{65E2D204-0842-DDA6-5C20-5B9DDF67CBCE}"/>
              </a:ext>
            </a:extLst>
          </p:cNvPr>
          <p:cNvSpPr>
            <a:spLocks noGrp="1"/>
          </p:cNvSpPr>
          <p:nvPr>
            <p:ph type="ftr" sz="quarter" idx="11"/>
          </p:nvPr>
        </p:nvSpPr>
        <p:spPr/>
        <p:txBody>
          <a:bodyPr/>
          <a:lstStyle/>
          <a:p>
            <a:endParaRPr lang="en-US"/>
          </a:p>
        </p:txBody>
      </p:sp>
      <p:sp>
        <p:nvSpPr>
          <p:cNvPr id="5" name="Plassholder for lysbildenummer 4">
            <a:extLst>
              <a:ext uri="{FF2B5EF4-FFF2-40B4-BE49-F238E27FC236}">
                <a16:creationId xmlns:a16="http://schemas.microsoft.com/office/drawing/2014/main" id="{E44C5642-B956-0581-2C5B-DBDB12C4BF0C}"/>
              </a:ext>
            </a:extLst>
          </p:cNvPr>
          <p:cNvSpPr>
            <a:spLocks noGrp="1"/>
          </p:cNvSpPr>
          <p:nvPr>
            <p:ph type="sldNum" sz="quarter" idx="12"/>
          </p:nvPr>
        </p:nvSpPr>
        <p:spPr/>
        <p:txBody>
          <a:bodyPr/>
          <a:lstStyle/>
          <a:p>
            <a:fld id="{5921738E-005C-BF46-AFD8-E647E975C57C}" type="slidenum">
              <a:rPr lang="en-US" smtClean="0"/>
              <a:t>‹#›</a:t>
            </a:fld>
            <a:endParaRPr lang="en-US"/>
          </a:p>
        </p:txBody>
      </p:sp>
    </p:spTree>
    <p:extLst>
      <p:ext uri="{BB962C8B-B14F-4D97-AF65-F5344CB8AC3E}">
        <p14:creationId xmlns:p14="http://schemas.microsoft.com/office/powerpoint/2010/main" val="127506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E590A02-081C-4491-EB3A-BE835B58D423}"/>
              </a:ext>
            </a:extLst>
          </p:cNvPr>
          <p:cNvSpPr>
            <a:spLocks noGrp="1"/>
          </p:cNvSpPr>
          <p:nvPr>
            <p:ph type="dt" sz="half" idx="10"/>
          </p:nvPr>
        </p:nvSpPr>
        <p:spPr/>
        <p:txBody>
          <a:bodyPr/>
          <a:lstStyle/>
          <a:p>
            <a:fld id="{08D16DFF-B1F7-9549-B582-7F1B155CB7A1}" type="datetimeFigureOut">
              <a:rPr lang="en-US" smtClean="0"/>
              <a:t>2/12/24</a:t>
            </a:fld>
            <a:endParaRPr lang="en-US"/>
          </a:p>
        </p:txBody>
      </p:sp>
      <p:sp>
        <p:nvSpPr>
          <p:cNvPr id="3" name="Plassholder for bunntekst 2">
            <a:extLst>
              <a:ext uri="{FF2B5EF4-FFF2-40B4-BE49-F238E27FC236}">
                <a16:creationId xmlns:a16="http://schemas.microsoft.com/office/drawing/2014/main" id="{32996AA0-C6F5-993C-ECF3-BBE75CF9E4BC}"/>
              </a:ext>
            </a:extLst>
          </p:cNvPr>
          <p:cNvSpPr>
            <a:spLocks noGrp="1"/>
          </p:cNvSpPr>
          <p:nvPr>
            <p:ph type="ftr" sz="quarter" idx="11"/>
          </p:nvPr>
        </p:nvSpPr>
        <p:spPr/>
        <p:txBody>
          <a:bodyPr/>
          <a:lstStyle/>
          <a:p>
            <a:endParaRPr lang="en-US"/>
          </a:p>
        </p:txBody>
      </p:sp>
      <p:sp>
        <p:nvSpPr>
          <p:cNvPr id="4" name="Plassholder for lysbildenummer 3">
            <a:extLst>
              <a:ext uri="{FF2B5EF4-FFF2-40B4-BE49-F238E27FC236}">
                <a16:creationId xmlns:a16="http://schemas.microsoft.com/office/drawing/2014/main" id="{B3425BD4-FE04-CEB1-AD68-EDB034963CCE}"/>
              </a:ext>
            </a:extLst>
          </p:cNvPr>
          <p:cNvSpPr>
            <a:spLocks noGrp="1"/>
          </p:cNvSpPr>
          <p:nvPr>
            <p:ph type="sldNum" sz="quarter" idx="12"/>
          </p:nvPr>
        </p:nvSpPr>
        <p:spPr/>
        <p:txBody>
          <a:bodyPr/>
          <a:lstStyle/>
          <a:p>
            <a:fld id="{5921738E-005C-BF46-AFD8-E647E975C57C}" type="slidenum">
              <a:rPr lang="en-US" smtClean="0"/>
              <a:t>‹#›</a:t>
            </a:fld>
            <a:endParaRPr lang="en-US"/>
          </a:p>
        </p:txBody>
      </p:sp>
    </p:spTree>
    <p:extLst>
      <p:ext uri="{BB962C8B-B14F-4D97-AF65-F5344CB8AC3E}">
        <p14:creationId xmlns:p14="http://schemas.microsoft.com/office/powerpoint/2010/main" val="65715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5D3EE6-B960-87AC-46A9-9F29AA67B61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innhold 2">
            <a:extLst>
              <a:ext uri="{FF2B5EF4-FFF2-40B4-BE49-F238E27FC236}">
                <a16:creationId xmlns:a16="http://schemas.microsoft.com/office/drawing/2014/main" id="{9EF8A96B-D50C-6C9E-483B-0A13A63B9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tekst 3">
            <a:extLst>
              <a:ext uri="{FF2B5EF4-FFF2-40B4-BE49-F238E27FC236}">
                <a16:creationId xmlns:a16="http://schemas.microsoft.com/office/drawing/2014/main" id="{7A73DC09-3047-E038-9859-C4ABED381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A9D7F4B-0252-31FF-9A29-BCB809A100DA}"/>
              </a:ext>
            </a:extLst>
          </p:cNvPr>
          <p:cNvSpPr>
            <a:spLocks noGrp="1"/>
          </p:cNvSpPr>
          <p:nvPr>
            <p:ph type="dt" sz="half" idx="10"/>
          </p:nvPr>
        </p:nvSpPr>
        <p:spPr/>
        <p:txBody>
          <a:bodyPr/>
          <a:lstStyle/>
          <a:p>
            <a:fld id="{08D16DFF-B1F7-9549-B582-7F1B155CB7A1}" type="datetimeFigureOut">
              <a:rPr lang="en-US" smtClean="0"/>
              <a:t>2/12/24</a:t>
            </a:fld>
            <a:endParaRPr lang="en-US"/>
          </a:p>
        </p:txBody>
      </p:sp>
      <p:sp>
        <p:nvSpPr>
          <p:cNvPr id="6" name="Plassholder for bunntekst 5">
            <a:extLst>
              <a:ext uri="{FF2B5EF4-FFF2-40B4-BE49-F238E27FC236}">
                <a16:creationId xmlns:a16="http://schemas.microsoft.com/office/drawing/2014/main" id="{AF9F32BE-31C1-86AC-2760-63B657168F0E}"/>
              </a:ext>
            </a:extLst>
          </p:cNvPr>
          <p:cNvSpPr>
            <a:spLocks noGrp="1"/>
          </p:cNvSpPr>
          <p:nvPr>
            <p:ph type="ftr" sz="quarter" idx="11"/>
          </p:nvPr>
        </p:nvSpPr>
        <p:spPr/>
        <p:txBody>
          <a:bodyPr/>
          <a:lstStyle/>
          <a:p>
            <a:endParaRPr lang="en-US"/>
          </a:p>
        </p:txBody>
      </p:sp>
      <p:sp>
        <p:nvSpPr>
          <p:cNvPr id="7" name="Plassholder for lysbildenummer 6">
            <a:extLst>
              <a:ext uri="{FF2B5EF4-FFF2-40B4-BE49-F238E27FC236}">
                <a16:creationId xmlns:a16="http://schemas.microsoft.com/office/drawing/2014/main" id="{6F520870-A301-5572-998A-6475754B8B6F}"/>
              </a:ext>
            </a:extLst>
          </p:cNvPr>
          <p:cNvSpPr>
            <a:spLocks noGrp="1"/>
          </p:cNvSpPr>
          <p:nvPr>
            <p:ph type="sldNum" sz="quarter" idx="12"/>
          </p:nvPr>
        </p:nvSpPr>
        <p:spPr/>
        <p:txBody>
          <a:bodyPr/>
          <a:lstStyle/>
          <a:p>
            <a:fld id="{5921738E-005C-BF46-AFD8-E647E975C57C}" type="slidenum">
              <a:rPr lang="en-US" smtClean="0"/>
              <a:t>‹#›</a:t>
            </a:fld>
            <a:endParaRPr lang="en-US"/>
          </a:p>
        </p:txBody>
      </p:sp>
    </p:spTree>
    <p:extLst>
      <p:ext uri="{BB962C8B-B14F-4D97-AF65-F5344CB8AC3E}">
        <p14:creationId xmlns:p14="http://schemas.microsoft.com/office/powerpoint/2010/main" val="1645881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4DEE4E-29C1-6919-931C-785FD987111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bilde 2">
            <a:extLst>
              <a:ext uri="{FF2B5EF4-FFF2-40B4-BE49-F238E27FC236}">
                <a16:creationId xmlns:a16="http://schemas.microsoft.com/office/drawing/2014/main" id="{BC74E198-AAD5-FA49-80E0-3EE232D118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a:extLst>
              <a:ext uri="{FF2B5EF4-FFF2-40B4-BE49-F238E27FC236}">
                <a16:creationId xmlns:a16="http://schemas.microsoft.com/office/drawing/2014/main" id="{13FAECFD-F191-BB0E-5426-7870B279B0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A4DF323-DA37-F5AF-DF42-A6CDA638F4AC}"/>
              </a:ext>
            </a:extLst>
          </p:cNvPr>
          <p:cNvSpPr>
            <a:spLocks noGrp="1"/>
          </p:cNvSpPr>
          <p:nvPr>
            <p:ph type="dt" sz="half" idx="10"/>
          </p:nvPr>
        </p:nvSpPr>
        <p:spPr/>
        <p:txBody>
          <a:bodyPr/>
          <a:lstStyle/>
          <a:p>
            <a:fld id="{08D16DFF-B1F7-9549-B582-7F1B155CB7A1}" type="datetimeFigureOut">
              <a:rPr lang="en-US" smtClean="0"/>
              <a:t>2/12/24</a:t>
            </a:fld>
            <a:endParaRPr lang="en-US"/>
          </a:p>
        </p:txBody>
      </p:sp>
      <p:sp>
        <p:nvSpPr>
          <p:cNvPr id="6" name="Plassholder for bunntekst 5">
            <a:extLst>
              <a:ext uri="{FF2B5EF4-FFF2-40B4-BE49-F238E27FC236}">
                <a16:creationId xmlns:a16="http://schemas.microsoft.com/office/drawing/2014/main" id="{72D294EE-31DE-D097-6644-6BED96468E6E}"/>
              </a:ext>
            </a:extLst>
          </p:cNvPr>
          <p:cNvSpPr>
            <a:spLocks noGrp="1"/>
          </p:cNvSpPr>
          <p:nvPr>
            <p:ph type="ftr" sz="quarter" idx="11"/>
          </p:nvPr>
        </p:nvSpPr>
        <p:spPr/>
        <p:txBody>
          <a:bodyPr/>
          <a:lstStyle/>
          <a:p>
            <a:endParaRPr lang="en-US"/>
          </a:p>
        </p:txBody>
      </p:sp>
      <p:sp>
        <p:nvSpPr>
          <p:cNvPr id="7" name="Plassholder for lysbildenummer 6">
            <a:extLst>
              <a:ext uri="{FF2B5EF4-FFF2-40B4-BE49-F238E27FC236}">
                <a16:creationId xmlns:a16="http://schemas.microsoft.com/office/drawing/2014/main" id="{7693F1B0-CB36-CD61-4050-D2CAF82BE400}"/>
              </a:ext>
            </a:extLst>
          </p:cNvPr>
          <p:cNvSpPr>
            <a:spLocks noGrp="1"/>
          </p:cNvSpPr>
          <p:nvPr>
            <p:ph type="sldNum" sz="quarter" idx="12"/>
          </p:nvPr>
        </p:nvSpPr>
        <p:spPr/>
        <p:txBody>
          <a:bodyPr/>
          <a:lstStyle/>
          <a:p>
            <a:fld id="{5921738E-005C-BF46-AFD8-E647E975C57C}" type="slidenum">
              <a:rPr lang="en-US" smtClean="0"/>
              <a:t>‹#›</a:t>
            </a:fld>
            <a:endParaRPr lang="en-US"/>
          </a:p>
        </p:txBody>
      </p:sp>
    </p:spTree>
    <p:extLst>
      <p:ext uri="{BB962C8B-B14F-4D97-AF65-F5344CB8AC3E}">
        <p14:creationId xmlns:p14="http://schemas.microsoft.com/office/powerpoint/2010/main" val="149472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631AF9C-DC20-B113-FE8D-BD3AD9648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a:extLst>
              <a:ext uri="{FF2B5EF4-FFF2-40B4-BE49-F238E27FC236}">
                <a16:creationId xmlns:a16="http://schemas.microsoft.com/office/drawing/2014/main" id="{74249D93-9FB2-4490-0E30-11675E1288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a:extLst>
              <a:ext uri="{FF2B5EF4-FFF2-40B4-BE49-F238E27FC236}">
                <a16:creationId xmlns:a16="http://schemas.microsoft.com/office/drawing/2014/main" id="{B1CFE31B-1AC6-4542-3941-0F65DD4B54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16DFF-B1F7-9549-B582-7F1B155CB7A1}" type="datetimeFigureOut">
              <a:rPr lang="en-US" smtClean="0"/>
              <a:t>2/12/24</a:t>
            </a:fld>
            <a:endParaRPr lang="en-US"/>
          </a:p>
        </p:txBody>
      </p:sp>
      <p:sp>
        <p:nvSpPr>
          <p:cNvPr id="5" name="Plassholder for bunntekst 4">
            <a:extLst>
              <a:ext uri="{FF2B5EF4-FFF2-40B4-BE49-F238E27FC236}">
                <a16:creationId xmlns:a16="http://schemas.microsoft.com/office/drawing/2014/main" id="{E567AF31-A42B-6AA1-D571-4B7A12B34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ssholder for lysbildenummer 5">
            <a:extLst>
              <a:ext uri="{FF2B5EF4-FFF2-40B4-BE49-F238E27FC236}">
                <a16:creationId xmlns:a16="http://schemas.microsoft.com/office/drawing/2014/main" id="{0807C8E4-CEB8-5E47-FAC5-6CF972D127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1738E-005C-BF46-AFD8-E647E975C57C}" type="slidenum">
              <a:rPr lang="en-US" smtClean="0"/>
              <a:t>‹#›</a:t>
            </a:fld>
            <a:endParaRPr lang="en-US"/>
          </a:p>
        </p:txBody>
      </p:sp>
    </p:spTree>
    <p:extLst>
      <p:ext uri="{BB962C8B-B14F-4D97-AF65-F5344CB8AC3E}">
        <p14:creationId xmlns:p14="http://schemas.microsoft.com/office/powerpoint/2010/main" val="2457194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256C2ED-54A4-480D-B5C8-65C0D62359B9}" type="datetime2">
              <a:rPr lang="en-US" smtClean="0"/>
              <a:pPr/>
              <a:t>Tuesday, February 13, 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en-US" spc="200"/>
              <a:t>Sample Footer Text</a:t>
            </a:r>
            <a:endParaRPr lang="en-US" spc="200"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7724099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hvlopen.brage.unit.no/hvlopen-xmlui/browse?value=M%25C3%25B8gelvang,%20%20Anja&amp;type=autho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hvlopen.brage.unit.no/hvlopen-xmlui/browse?value=Schei,%20Odin%20Monrad&amp;type=author" TargetMode="External"/><Relationship Id="rId5" Type="http://schemas.openxmlformats.org/officeDocument/2006/relationships/hyperlink" Target="https://hvlopen.brage.unit.no/hvlopen-xmlui/browse?value=Bjelland,%20Camilla&amp;type=author" TargetMode="External"/><Relationship Id="rId4" Type="http://schemas.openxmlformats.org/officeDocument/2006/relationships/hyperlink" Target="https://hvlopen.brage.unit.no/hvlopen-xmlui/browse?value=Ludvigsen,%20Kristine&amp;type=author"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journals.sagepub.com/doi/pdf/10.1177/14614448221074047?casa_token=a6cypWWdquIAAAAA:RHkKPWNSfdhzjaL5fvBsliacH-Pp2I7xX5sNeL_xw2yfC0Vl0crGlHvoxpbGVgIWHY9W52x0zu_X-g" TargetMode="External"/><Relationship Id="rId2" Type="http://schemas.openxmlformats.org/officeDocument/2006/relationships/hyperlink" Target="https://link.springer.com/article/10.1007/s41237-020-00107-7"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0.sv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svg"/><Relationship Id="rId9" Type="http://schemas.openxmlformats.org/officeDocument/2006/relationships/image" Target="../media/image28.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reate an image of a serene and peaceful natural landscape at sunset, with a diverse display of elements that money cannot buy: love, happiness, family, and health. Visualize love as a couple holding hands in the distance, happiness as a child playing with a dog, family as a small group having a picnic under a tree, and health as a person practicing yoga by a calm lake. The setting sun casts a golden glow over the scene, highlighting the beauty and simplicity of these intangible riches. In the sky, the quote 'If you want to know how rich you are, find out how many things you have that money cannot buy' is written in an elegant, cursive script.">
            <a:extLst>
              <a:ext uri="{FF2B5EF4-FFF2-40B4-BE49-F238E27FC236}">
                <a16:creationId xmlns:a16="http://schemas.microsoft.com/office/drawing/2014/main" id="{77DD028E-2B90-5603-C7C7-83D30698CB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34431" r="-183"/>
          <a:stretch/>
        </p:blipFill>
        <p:spPr bwMode="auto">
          <a:xfrm>
            <a:off x="0" y="-81023"/>
            <a:ext cx="12192000" cy="7979659"/>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88B5D27D-DDBB-C400-9DB9-FFD9F6347CFA}"/>
              </a:ext>
            </a:extLst>
          </p:cNvPr>
          <p:cNvSpPr>
            <a:spLocks noGrp="1"/>
          </p:cNvSpPr>
          <p:nvPr>
            <p:ph type="title"/>
          </p:nvPr>
        </p:nvSpPr>
        <p:spPr>
          <a:xfrm>
            <a:off x="0" y="1155096"/>
            <a:ext cx="12192000" cy="1715426"/>
          </a:xfrm>
          <a:solidFill>
            <a:schemeClr val="bg1">
              <a:alpha val="80918"/>
            </a:schemeClr>
          </a:solidFill>
        </p:spPr>
        <p:txBody>
          <a:bodyPr>
            <a:normAutofit/>
          </a:bodyPr>
          <a:lstStyle/>
          <a:p>
            <a:pPr algn="ctr"/>
            <a:r>
              <a:rPr lang="en-US" sz="4800" b="1" dirty="0">
                <a:latin typeface="Bodoni MT Poster Compressed" panose="020F0302020204030204" pitchFamily="34" charset="0"/>
                <a:cs typeface="Bodoni MT Poster Compressed" panose="020F0302020204030204" pitchFamily="34" charset="0"/>
              </a:rPr>
              <a:t>If you want to know how rich you are find out how many things you have that money cannot buy</a:t>
            </a:r>
          </a:p>
        </p:txBody>
      </p:sp>
    </p:spTree>
    <p:extLst>
      <p:ext uri="{BB962C8B-B14F-4D97-AF65-F5344CB8AC3E}">
        <p14:creationId xmlns:p14="http://schemas.microsoft.com/office/powerpoint/2010/main" val="2662949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34C38">
            <a:alpha val="89597"/>
          </a:srgbClr>
        </a:solidFill>
        <a:effectLst/>
      </p:bgPr>
    </p:bg>
    <p:spTree>
      <p:nvGrpSpPr>
        <p:cNvPr id="1" name="">
          <a:extLst>
            <a:ext uri="{FF2B5EF4-FFF2-40B4-BE49-F238E27FC236}">
              <a16:creationId xmlns:a16="http://schemas.microsoft.com/office/drawing/2014/main" id="{DE811AEB-2DC4-9305-C987-745BCD152569}"/>
            </a:ext>
          </a:extLst>
        </p:cNvPr>
        <p:cNvGrpSpPr/>
        <p:nvPr/>
      </p:nvGrpSpPr>
      <p:grpSpPr>
        <a:xfrm>
          <a:off x="0" y="0"/>
          <a:ext cx="0" cy="0"/>
          <a:chOff x="0" y="0"/>
          <a:chExt cx="0" cy="0"/>
        </a:xfrm>
      </p:grpSpPr>
      <p:sp>
        <p:nvSpPr>
          <p:cNvPr id="4" name="Ellipse 3">
            <a:extLst>
              <a:ext uri="{FF2B5EF4-FFF2-40B4-BE49-F238E27FC236}">
                <a16:creationId xmlns:a16="http://schemas.microsoft.com/office/drawing/2014/main" id="{D6290636-F709-7474-10B8-2E1FF5B3D017}"/>
              </a:ext>
            </a:extLst>
          </p:cNvPr>
          <p:cNvSpPr/>
          <p:nvPr/>
        </p:nvSpPr>
        <p:spPr>
          <a:xfrm>
            <a:off x="5259169" y="2627697"/>
            <a:ext cx="1236561" cy="1126267"/>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DB217E3A-8A4F-4D19-78CE-16BF3E62F142}"/>
              </a:ext>
            </a:extLst>
          </p:cNvPr>
          <p:cNvSpPr/>
          <p:nvPr/>
        </p:nvSpPr>
        <p:spPr>
          <a:xfrm>
            <a:off x="2347504" y="569284"/>
            <a:ext cx="1236561" cy="1126267"/>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llipse 5">
            <a:extLst>
              <a:ext uri="{FF2B5EF4-FFF2-40B4-BE49-F238E27FC236}">
                <a16:creationId xmlns:a16="http://schemas.microsoft.com/office/drawing/2014/main" id="{08F87561-46DE-63C5-3093-781CEB93FD07}"/>
              </a:ext>
            </a:extLst>
          </p:cNvPr>
          <p:cNvSpPr/>
          <p:nvPr/>
        </p:nvSpPr>
        <p:spPr>
          <a:xfrm>
            <a:off x="8027412" y="662426"/>
            <a:ext cx="1236561" cy="1126267"/>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7" name="Ellipse 6">
            <a:extLst>
              <a:ext uri="{FF2B5EF4-FFF2-40B4-BE49-F238E27FC236}">
                <a16:creationId xmlns:a16="http://schemas.microsoft.com/office/drawing/2014/main" id="{896F011A-7D2F-7301-937C-41144B56A56D}"/>
              </a:ext>
            </a:extLst>
          </p:cNvPr>
          <p:cNvSpPr/>
          <p:nvPr/>
        </p:nvSpPr>
        <p:spPr>
          <a:xfrm>
            <a:off x="2131415" y="2835497"/>
            <a:ext cx="1236561" cy="1126267"/>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Ellipse 7">
            <a:extLst>
              <a:ext uri="{FF2B5EF4-FFF2-40B4-BE49-F238E27FC236}">
                <a16:creationId xmlns:a16="http://schemas.microsoft.com/office/drawing/2014/main" id="{18E8F47F-61E4-172C-E1E5-6439B7D2E675}"/>
              </a:ext>
            </a:extLst>
          </p:cNvPr>
          <p:cNvSpPr/>
          <p:nvPr/>
        </p:nvSpPr>
        <p:spPr>
          <a:xfrm>
            <a:off x="9370919" y="5226180"/>
            <a:ext cx="1236561" cy="1126267"/>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Ellipse 8">
            <a:extLst>
              <a:ext uri="{FF2B5EF4-FFF2-40B4-BE49-F238E27FC236}">
                <a16:creationId xmlns:a16="http://schemas.microsoft.com/office/drawing/2014/main" id="{85A370D7-DE32-2C28-1FA8-1BA0039005FA}"/>
              </a:ext>
            </a:extLst>
          </p:cNvPr>
          <p:cNvSpPr/>
          <p:nvPr/>
        </p:nvSpPr>
        <p:spPr>
          <a:xfrm>
            <a:off x="5250813" y="1109351"/>
            <a:ext cx="1236561" cy="1126267"/>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F1C14163-5CD4-90CC-86FF-57A0B14A3A20}"/>
              </a:ext>
            </a:extLst>
          </p:cNvPr>
          <p:cNvSpPr/>
          <p:nvPr/>
        </p:nvSpPr>
        <p:spPr>
          <a:xfrm>
            <a:off x="5281494" y="4827984"/>
            <a:ext cx="1236561" cy="1126267"/>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9D8EC079-7103-2FCF-B157-C8732FFEA537}"/>
              </a:ext>
            </a:extLst>
          </p:cNvPr>
          <p:cNvSpPr/>
          <p:nvPr/>
        </p:nvSpPr>
        <p:spPr>
          <a:xfrm>
            <a:off x="10235878" y="2719092"/>
            <a:ext cx="1236561" cy="1126267"/>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3" name="Rett linje 12">
            <a:extLst>
              <a:ext uri="{FF2B5EF4-FFF2-40B4-BE49-F238E27FC236}">
                <a16:creationId xmlns:a16="http://schemas.microsoft.com/office/drawing/2014/main" id="{4FD227AB-F4AA-FFD0-5C7B-ED8A39753BE1}"/>
              </a:ext>
            </a:extLst>
          </p:cNvPr>
          <p:cNvCxnSpPr>
            <a:cxnSpLocks/>
            <a:stCxn id="4" idx="1"/>
            <a:endCxn id="5" idx="5"/>
          </p:cNvCxnSpPr>
          <p:nvPr/>
        </p:nvCxnSpPr>
        <p:spPr>
          <a:xfrm flipH="1" flipV="1">
            <a:off x="3402975" y="1530613"/>
            <a:ext cx="2037284" cy="1262022"/>
          </a:xfrm>
          <a:prstGeom prst="line">
            <a:avLst/>
          </a:prstGeom>
          <a:ln w="57150">
            <a:solidFill>
              <a:srgbClr val="FEA86F"/>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69939EEB-4A86-870B-E103-99FB2315E2C9}"/>
              </a:ext>
            </a:extLst>
          </p:cNvPr>
          <p:cNvCxnSpPr>
            <a:cxnSpLocks/>
            <a:stCxn id="4" idx="0"/>
            <a:endCxn id="9" idx="4"/>
          </p:cNvCxnSpPr>
          <p:nvPr/>
        </p:nvCxnSpPr>
        <p:spPr>
          <a:xfrm flipH="1" flipV="1">
            <a:off x="5869094" y="2235618"/>
            <a:ext cx="8356" cy="392079"/>
          </a:xfrm>
          <a:prstGeom prst="line">
            <a:avLst/>
          </a:prstGeom>
          <a:ln w="57150">
            <a:solidFill>
              <a:srgbClr val="FEA86F"/>
            </a:solidFill>
          </a:ln>
        </p:spPr>
        <p:style>
          <a:lnRef idx="1">
            <a:schemeClr val="accent1"/>
          </a:lnRef>
          <a:fillRef idx="0">
            <a:schemeClr val="accent1"/>
          </a:fillRef>
          <a:effectRef idx="0">
            <a:schemeClr val="accent1"/>
          </a:effectRef>
          <a:fontRef idx="minor">
            <a:schemeClr val="tx1"/>
          </a:fontRef>
        </p:style>
      </p:cxnSp>
      <p:cxnSp>
        <p:nvCxnSpPr>
          <p:cNvPr id="25" name="Rett linje 24">
            <a:extLst>
              <a:ext uri="{FF2B5EF4-FFF2-40B4-BE49-F238E27FC236}">
                <a16:creationId xmlns:a16="http://schemas.microsoft.com/office/drawing/2014/main" id="{5FADE844-FEFE-F593-A069-87C09B6B9EC6}"/>
              </a:ext>
            </a:extLst>
          </p:cNvPr>
          <p:cNvCxnSpPr>
            <a:cxnSpLocks/>
            <a:stCxn id="6" idx="5"/>
            <a:endCxn id="11" idx="1"/>
          </p:cNvCxnSpPr>
          <p:nvPr/>
        </p:nvCxnSpPr>
        <p:spPr>
          <a:xfrm>
            <a:off x="9082883" y="1623755"/>
            <a:ext cx="1334085" cy="1260275"/>
          </a:xfrm>
          <a:prstGeom prst="line">
            <a:avLst/>
          </a:prstGeom>
          <a:ln w="57150">
            <a:solidFill>
              <a:srgbClr val="FEA86F"/>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4397378D-6D0C-7407-4686-6EA2AFDF0179}"/>
              </a:ext>
            </a:extLst>
          </p:cNvPr>
          <p:cNvCxnSpPr>
            <a:cxnSpLocks/>
            <a:stCxn id="4" idx="6"/>
            <a:endCxn id="11" idx="2"/>
          </p:cNvCxnSpPr>
          <p:nvPr/>
        </p:nvCxnSpPr>
        <p:spPr>
          <a:xfrm>
            <a:off x="6495730" y="3190831"/>
            <a:ext cx="3740148" cy="91395"/>
          </a:xfrm>
          <a:prstGeom prst="line">
            <a:avLst/>
          </a:prstGeom>
          <a:ln w="57150">
            <a:solidFill>
              <a:srgbClr val="FEA86F"/>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D87A701B-5443-0F40-A4DD-DDDDEBE53DDC}"/>
              </a:ext>
            </a:extLst>
          </p:cNvPr>
          <p:cNvCxnSpPr>
            <a:cxnSpLocks/>
            <a:stCxn id="4" idx="2"/>
            <a:endCxn id="7" idx="6"/>
          </p:cNvCxnSpPr>
          <p:nvPr/>
        </p:nvCxnSpPr>
        <p:spPr>
          <a:xfrm flipH="1">
            <a:off x="3367976" y="3190831"/>
            <a:ext cx="1891193" cy="207800"/>
          </a:xfrm>
          <a:prstGeom prst="line">
            <a:avLst/>
          </a:prstGeom>
          <a:ln w="57150">
            <a:solidFill>
              <a:srgbClr val="FEA86F"/>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92D4A000-C68D-09F9-96D9-A1AF6F07D847}"/>
              </a:ext>
            </a:extLst>
          </p:cNvPr>
          <p:cNvCxnSpPr>
            <a:cxnSpLocks/>
            <a:stCxn id="4" idx="4"/>
            <a:endCxn id="10" idx="0"/>
          </p:cNvCxnSpPr>
          <p:nvPr/>
        </p:nvCxnSpPr>
        <p:spPr>
          <a:xfrm>
            <a:off x="5877450" y="3753964"/>
            <a:ext cx="22325" cy="1074020"/>
          </a:xfrm>
          <a:prstGeom prst="line">
            <a:avLst/>
          </a:prstGeom>
          <a:ln w="57150">
            <a:solidFill>
              <a:srgbClr val="FEA86F"/>
            </a:solidFill>
          </a:ln>
        </p:spPr>
        <p:style>
          <a:lnRef idx="1">
            <a:schemeClr val="accent1"/>
          </a:lnRef>
          <a:fillRef idx="0">
            <a:schemeClr val="accent1"/>
          </a:fillRef>
          <a:effectRef idx="0">
            <a:schemeClr val="accent1"/>
          </a:effectRef>
          <a:fontRef idx="minor">
            <a:schemeClr val="tx1"/>
          </a:fontRef>
        </p:style>
      </p:cxnSp>
      <p:cxnSp>
        <p:nvCxnSpPr>
          <p:cNvPr id="46" name="Rett linje 45">
            <a:extLst>
              <a:ext uri="{FF2B5EF4-FFF2-40B4-BE49-F238E27FC236}">
                <a16:creationId xmlns:a16="http://schemas.microsoft.com/office/drawing/2014/main" id="{C2F34B29-32BE-4059-30DE-EC89DA8A63D5}"/>
              </a:ext>
            </a:extLst>
          </p:cNvPr>
          <p:cNvCxnSpPr>
            <a:cxnSpLocks/>
            <a:stCxn id="11" idx="4"/>
            <a:endCxn id="8" idx="0"/>
          </p:cNvCxnSpPr>
          <p:nvPr/>
        </p:nvCxnSpPr>
        <p:spPr>
          <a:xfrm flipH="1">
            <a:off x="9989200" y="3845359"/>
            <a:ext cx="864959" cy="1380821"/>
          </a:xfrm>
          <a:prstGeom prst="line">
            <a:avLst/>
          </a:prstGeom>
          <a:ln w="57150">
            <a:solidFill>
              <a:srgbClr val="FEA86F"/>
            </a:solidFill>
          </a:ln>
        </p:spPr>
        <p:style>
          <a:lnRef idx="1">
            <a:schemeClr val="accent1"/>
          </a:lnRef>
          <a:fillRef idx="0">
            <a:schemeClr val="accent1"/>
          </a:fillRef>
          <a:effectRef idx="0">
            <a:schemeClr val="accent1"/>
          </a:effectRef>
          <a:fontRef idx="minor">
            <a:schemeClr val="tx1"/>
          </a:fontRef>
        </p:style>
      </p:cxnSp>
      <p:pic>
        <p:nvPicPr>
          <p:cNvPr id="97" name="Grafikk 96" descr="Mann kontur">
            <a:extLst>
              <a:ext uri="{FF2B5EF4-FFF2-40B4-BE49-F238E27FC236}">
                <a16:creationId xmlns:a16="http://schemas.microsoft.com/office/drawing/2014/main" id="{0AC340B5-2C3F-BA1E-53EC-D6BFAEF5B5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9826" y="4996008"/>
            <a:ext cx="790219" cy="790219"/>
          </a:xfrm>
          <a:prstGeom prst="rect">
            <a:avLst/>
          </a:prstGeom>
        </p:spPr>
      </p:pic>
      <p:pic>
        <p:nvPicPr>
          <p:cNvPr id="109" name="Grafikk 108" descr="Mann kontur">
            <a:extLst>
              <a:ext uri="{FF2B5EF4-FFF2-40B4-BE49-F238E27FC236}">
                <a16:creationId xmlns:a16="http://schemas.microsoft.com/office/drawing/2014/main" id="{3391EAAB-A04A-B4E9-EBFF-8C3C997515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50584" y="830451"/>
            <a:ext cx="790219" cy="790219"/>
          </a:xfrm>
          <a:prstGeom prst="rect">
            <a:avLst/>
          </a:prstGeom>
        </p:spPr>
      </p:pic>
      <p:pic>
        <p:nvPicPr>
          <p:cNvPr id="116" name="Grafikk 115" descr="Mann kontur">
            <a:extLst>
              <a:ext uri="{FF2B5EF4-FFF2-40B4-BE49-F238E27FC236}">
                <a16:creationId xmlns:a16="http://schemas.microsoft.com/office/drawing/2014/main" id="{F78C6CF7-5952-19B6-E6C4-F8F9647255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7914" y="2762398"/>
            <a:ext cx="790219" cy="790219"/>
          </a:xfrm>
          <a:prstGeom prst="rect">
            <a:avLst/>
          </a:prstGeom>
        </p:spPr>
      </p:pic>
      <p:pic>
        <p:nvPicPr>
          <p:cNvPr id="122" name="Grafikk 121" descr="Mann kontur">
            <a:extLst>
              <a:ext uri="{FF2B5EF4-FFF2-40B4-BE49-F238E27FC236}">
                <a16:creationId xmlns:a16="http://schemas.microsoft.com/office/drawing/2014/main" id="{53CECA84-0AD0-0BC2-AEDE-1405A50FE2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91708" y="2887117"/>
            <a:ext cx="790219" cy="790219"/>
          </a:xfrm>
          <a:prstGeom prst="rect">
            <a:avLst/>
          </a:prstGeom>
        </p:spPr>
      </p:pic>
      <p:pic>
        <p:nvPicPr>
          <p:cNvPr id="129" name="Grafikk 128" descr="Mann kontur">
            <a:extLst>
              <a:ext uri="{FF2B5EF4-FFF2-40B4-BE49-F238E27FC236}">
                <a16:creationId xmlns:a16="http://schemas.microsoft.com/office/drawing/2014/main" id="{CA75ECA3-05A4-D73E-10A1-D455FA7F31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0676" y="691476"/>
            <a:ext cx="790219" cy="790219"/>
          </a:xfrm>
          <a:prstGeom prst="rect">
            <a:avLst/>
          </a:prstGeom>
        </p:spPr>
      </p:pic>
      <p:pic>
        <p:nvPicPr>
          <p:cNvPr id="3" name="Grafikk 2" descr="Robot kontur">
            <a:extLst>
              <a:ext uri="{FF2B5EF4-FFF2-40B4-BE49-F238E27FC236}">
                <a16:creationId xmlns:a16="http://schemas.microsoft.com/office/drawing/2014/main" id="{CC12B398-45BA-1DDF-32E6-39FA43CC43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20249" y="1132417"/>
            <a:ext cx="914400" cy="914400"/>
          </a:xfrm>
          <a:prstGeom prst="rect">
            <a:avLst/>
          </a:prstGeom>
        </p:spPr>
      </p:pic>
      <p:pic>
        <p:nvPicPr>
          <p:cNvPr id="12" name="Grafikk 11" descr="Robot kontur">
            <a:extLst>
              <a:ext uri="{FF2B5EF4-FFF2-40B4-BE49-F238E27FC236}">
                <a16:creationId xmlns:a16="http://schemas.microsoft.com/office/drawing/2014/main" id="{E8262CAC-4B0D-0B99-F4DC-E5804C7D25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77308" y="5329027"/>
            <a:ext cx="914400" cy="914400"/>
          </a:xfrm>
          <a:prstGeom prst="rect">
            <a:avLst/>
          </a:prstGeom>
        </p:spPr>
      </p:pic>
      <p:sp>
        <p:nvSpPr>
          <p:cNvPr id="14" name="Ellipse 13">
            <a:extLst>
              <a:ext uri="{FF2B5EF4-FFF2-40B4-BE49-F238E27FC236}">
                <a16:creationId xmlns:a16="http://schemas.microsoft.com/office/drawing/2014/main" id="{70F1DD01-FA7F-52CE-F2FD-AEFBC4F26F63}"/>
              </a:ext>
            </a:extLst>
          </p:cNvPr>
          <p:cNvSpPr/>
          <p:nvPr/>
        </p:nvSpPr>
        <p:spPr>
          <a:xfrm>
            <a:off x="7809175" y="2785517"/>
            <a:ext cx="798653" cy="767100"/>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fikk 14" descr="Robot kontur">
            <a:extLst>
              <a:ext uri="{FF2B5EF4-FFF2-40B4-BE49-F238E27FC236}">
                <a16:creationId xmlns:a16="http://schemas.microsoft.com/office/drawing/2014/main" id="{CB4DC83F-4870-E159-5435-BB6FBBA0C1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26183" y="2865254"/>
            <a:ext cx="584505" cy="584505"/>
          </a:xfrm>
          <a:prstGeom prst="rect">
            <a:avLst/>
          </a:prstGeom>
        </p:spPr>
      </p:pic>
      <p:pic>
        <p:nvPicPr>
          <p:cNvPr id="24" name="Grafikk 23" descr="Robot kontur">
            <a:extLst>
              <a:ext uri="{FF2B5EF4-FFF2-40B4-BE49-F238E27FC236}">
                <a16:creationId xmlns:a16="http://schemas.microsoft.com/office/drawing/2014/main" id="{72113E2C-3F85-D780-5CCF-B019A58999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88454" y="2941430"/>
            <a:ext cx="914400" cy="914400"/>
          </a:xfrm>
          <a:prstGeom prst="rect">
            <a:avLst/>
          </a:prstGeom>
        </p:spPr>
      </p:pic>
    </p:spTree>
    <p:extLst>
      <p:ext uri="{BB962C8B-B14F-4D97-AF65-F5344CB8AC3E}">
        <p14:creationId xmlns:p14="http://schemas.microsoft.com/office/powerpoint/2010/main" val="1257095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EAF">
            <a:alpha val="90000"/>
          </a:srgbClr>
        </a:solidFill>
        <a:effectLst/>
      </p:bgPr>
    </p:bg>
    <p:spTree>
      <p:nvGrpSpPr>
        <p:cNvPr id="1" name="">
          <a:extLst>
            <a:ext uri="{FF2B5EF4-FFF2-40B4-BE49-F238E27FC236}">
              <a16:creationId xmlns:a16="http://schemas.microsoft.com/office/drawing/2014/main" id="{696DFF87-C97A-6D6C-1FC8-B151843E9990}"/>
            </a:ext>
          </a:extLst>
        </p:cNvPr>
        <p:cNvGrpSpPr/>
        <p:nvPr/>
      </p:nvGrpSpPr>
      <p:grpSpPr>
        <a:xfrm>
          <a:off x="0" y="0"/>
          <a:ext cx="0" cy="0"/>
          <a:chOff x="0" y="0"/>
          <a:chExt cx="0" cy="0"/>
        </a:xfrm>
      </p:grpSpPr>
      <p:cxnSp>
        <p:nvCxnSpPr>
          <p:cNvPr id="13" name="Rett linje 12">
            <a:extLst>
              <a:ext uri="{FF2B5EF4-FFF2-40B4-BE49-F238E27FC236}">
                <a16:creationId xmlns:a16="http://schemas.microsoft.com/office/drawing/2014/main" id="{AEFBAC42-99E4-DA1A-6036-59BCBA594ED5}"/>
              </a:ext>
            </a:extLst>
          </p:cNvPr>
          <p:cNvCxnSpPr>
            <a:cxnSpLocks/>
            <a:stCxn id="11" idx="1"/>
          </p:cNvCxnSpPr>
          <p:nvPr/>
        </p:nvCxnSpPr>
        <p:spPr>
          <a:xfrm flipH="1" flipV="1">
            <a:off x="6096000" y="3282669"/>
            <a:ext cx="3951466" cy="12869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A6B0EB2-4656-E6BE-FA90-CFCBACE330C2}"/>
              </a:ext>
            </a:extLst>
          </p:cNvPr>
          <p:cNvCxnSpPr>
            <a:cxnSpLocks/>
            <a:stCxn id="10" idx="6"/>
          </p:cNvCxnSpPr>
          <p:nvPr/>
        </p:nvCxnSpPr>
        <p:spPr>
          <a:xfrm>
            <a:off x="2656734" y="1057761"/>
            <a:ext cx="3209081" cy="222490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Rett linje 8">
            <a:extLst>
              <a:ext uri="{FF2B5EF4-FFF2-40B4-BE49-F238E27FC236}">
                <a16:creationId xmlns:a16="http://schemas.microsoft.com/office/drawing/2014/main" id="{680FE748-56CC-2409-9D77-95EE09884B9E}"/>
              </a:ext>
            </a:extLst>
          </p:cNvPr>
          <p:cNvCxnSpPr>
            <a:cxnSpLocks/>
            <a:stCxn id="12" idx="2"/>
          </p:cNvCxnSpPr>
          <p:nvPr/>
        </p:nvCxnSpPr>
        <p:spPr>
          <a:xfrm flipH="1">
            <a:off x="5845629" y="1283389"/>
            <a:ext cx="3302228" cy="1999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E9AC9CB3-F1A7-C914-A291-602486754EC1}"/>
              </a:ext>
            </a:extLst>
          </p:cNvPr>
          <p:cNvSpPr/>
          <p:nvPr/>
        </p:nvSpPr>
        <p:spPr>
          <a:xfrm>
            <a:off x="608015" y="58121"/>
            <a:ext cx="2048719" cy="1999280"/>
          </a:xfrm>
          <a:prstGeom prst="ellipse">
            <a:avLst/>
          </a:prstGeom>
          <a:solidFill>
            <a:srgbClr val="D34C38">
              <a:alpha val="39000"/>
            </a:srgb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2400" strike="sngStrike" dirty="0">
                <a:solidFill>
                  <a:prstClr val="black"/>
                </a:solidFill>
                <a:latin typeface="Calibri" panose="020F0502020204030204"/>
              </a:rPr>
              <a:t>Trener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0" i="0" u="none" kern="1200" cap="none" spc="0" normalizeH="0" baseline="0" noProof="0" dirty="0">
                <a:ln>
                  <a:noFill/>
                </a:ln>
                <a:solidFill>
                  <a:prstClr val="black"/>
                </a:solidFill>
                <a:effectLst/>
                <a:uLnTx/>
                <a:uFillTx/>
                <a:latin typeface="Calibri" panose="020F0502020204030204"/>
                <a:ea typeface="+mn-ea"/>
                <a:cs typeface="+mn-cs"/>
              </a:rPr>
              <a:t>Chatbot</a:t>
            </a:r>
          </a:p>
        </p:txBody>
      </p:sp>
      <p:sp>
        <p:nvSpPr>
          <p:cNvPr id="12" name="Ellipse 11">
            <a:extLst>
              <a:ext uri="{FF2B5EF4-FFF2-40B4-BE49-F238E27FC236}">
                <a16:creationId xmlns:a16="http://schemas.microsoft.com/office/drawing/2014/main" id="{BD4F01A6-ED26-9679-425E-8335266D1A9B}"/>
              </a:ext>
            </a:extLst>
          </p:cNvPr>
          <p:cNvSpPr/>
          <p:nvPr/>
        </p:nvSpPr>
        <p:spPr>
          <a:xfrm>
            <a:off x="9147857" y="305363"/>
            <a:ext cx="2048719" cy="1956051"/>
          </a:xfrm>
          <a:prstGeom prst="ellipse">
            <a:avLst/>
          </a:prstGeom>
          <a:solidFill>
            <a:srgbClr val="D34C38">
              <a:alpha val="39000"/>
            </a:srgb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800" b="0" i="0" u="none" strike="sngStrike" kern="1200" cap="none" spc="0" normalizeH="0" baseline="0" noProof="0" dirty="0">
                <a:ln>
                  <a:noFill/>
                </a:ln>
                <a:solidFill>
                  <a:prstClr val="black"/>
                </a:solidFill>
                <a:effectLst/>
                <a:uLnTx/>
                <a:uFillTx/>
                <a:latin typeface="Calibri" panose="020F0502020204030204"/>
                <a:ea typeface="+mn-ea"/>
                <a:cs typeface="+mn-cs"/>
              </a:rPr>
              <a:t>Kollega</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2800" dirty="0">
                <a:solidFill>
                  <a:prstClr val="black"/>
                </a:solidFill>
                <a:latin typeface="Calibri" panose="020F0502020204030204"/>
              </a:rPr>
              <a:t>Chatbot</a:t>
            </a:r>
            <a:endParaRPr kumimoji="0" lang="nb-NO" sz="2800" b="0" i="0" u="non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6" name="Rett linje 15">
            <a:extLst>
              <a:ext uri="{FF2B5EF4-FFF2-40B4-BE49-F238E27FC236}">
                <a16:creationId xmlns:a16="http://schemas.microsoft.com/office/drawing/2014/main" id="{0CC94D08-E33E-D9B6-5522-829865C34E80}"/>
              </a:ext>
            </a:extLst>
          </p:cNvPr>
          <p:cNvCxnSpPr>
            <a:cxnSpLocks/>
            <a:endCxn id="17" idx="0"/>
          </p:cNvCxnSpPr>
          <p:nvPr/>
        </p:nvCxnSpPr>
        <p:spPr>
          <a:xfrm flipH="1">
            <a:off x="5474200" y="3282669"/>
            <a:ext cx="391615" cy="15202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351422CD-38D4-7E4F-AB34-33D00EBD3AC2}"/>
              </a:ext>
            </a:extLst>
          </p:cNvPr>
          <p:cNvSpPr/>
          <p:nvPr/>
        </p:nvSpPr>
        <p:spPr>
          <a:xfrm>
            <a:off x="4404165" y="4802937"/>
            <a:ext cx="2140069" cy="2055063"/>
          </a:xfrm>
          <a:prstGeom prst="ellipse">
            <a:avLst/>
          </a:prstGeom>
          <a:solidFill>
            <a:srgbClr val="D34C38">
              <a:alpha val="31000"/>
            </a:srgb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0" i="0" u="none" strike="sngStrike" kern="1200" cap="none" spc="0" normalizeH="0" baseline="0" noProof="0" dirty="0">
                <a:ln>
                  <a:noFill/>
                </a:ln>
                <a:solidFill>
                  <a:prstClr val="black"/>
                </a:solidFill>
                <a:effectLst/>
                <a:uLnTx/>
                <a:uFillTx/>
                <a:latin typeface="Calibri" panose="020F0502020204030204"/>
                <a:ea typeface="+mn-ea"/>
                <a:cs typeface="+mn-cs"/>
              </a:rPr>
              <a:t>Studie-kamerater</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2400" dirty="0">
                <a:solidFill>
                  <a:prstClr val="black"/>
                </a:solidFill>
                <a:latin typeface="Calibri" panose="020F0502020204030204"/>
              </a:rPr>
              <a:t>Chatbot</a:t>
            </a:r>
            <a:endParaRPr kumimoji="0" lang="nb-NO" sz="2400" b="0" i="0" u="non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37639E99-5611-7BAC-7147-E95BC5B53EEF}"/>
              </a:ext>
            </a:extLst>
          </p:cNvPr>
          <p:cNvSpPr>
            <a:spLocks noGrp="1"/>
          </p:cNvSpPr>
          <p:nvPr>
            <p:ph type="title"/>
          </p:nvPr>
        </p:nvSpPr>
        <p:spPr>
          <a:xfrm>
            <a:off x="608015" y="2061636"/>
            <a:ext cx="10515600" cy="3421831"/>
          </a:xfrm>
        </p:spPr>
        <p:txBody>
          <a:bodyPr>
            <a:normAutofit/>
          </a:bodyPr>
          <a:lstStyle/>
          <a:p>
            <a:pPr algn="ctr"/>
            <a:r>
              <a:rPr lang="nb-NO" sz="7300" b="1" dirty="0">
                <a:ln>
                  <a:solidFill>
                    <a:schemeClr val="tx1"/>
                  </a:solidFill>
                </a:ln>
                <a:latin typeface="Biome" panose="020B0503030204020804" pitchFamily="34" charset="0"/>
                <a:cs typeface="Biome" panose="020B0503030204020804" pitchFamily="34" charset="0"/>
              </a:rPr>
              <a:t>Strukturell kapital</a:t>
            </a:r>
            <a:r>
              <a:rPr lang="nb-NO" b="1" dirty="0">
                <a:ln>
                  <a:solidFill>
                    <a:schemeClr val="tx1"/>
                  </a:solidFill>
                </a:ln>
                <a:latin typeface="Biome" panose="020B0503030204020804" pitchFamily="34" charset="0"/>
                <a:cs typeface="Biome" panose="020B0503030204020804" pitchFamily="34" charset="0"/>
              </a:rPr>
              <a:t> </a:t>
            </a:r>
            <a:br>
              <a:rPr lang="nb-NO" b="1" dirty="0">
                <a:latin typeface="Biome" panose="020B0503030204020804" pitchFamily="34" charset="0"/>
                <a:cs typeface="Biome" panose="020B0503030204020804" pitchFamily="34" charset="0"/>
              </a:rPr>
            </a:br>
            <a:br>
              <a:rPr lang="nb-NO" dirty="0"/>
            </a:br>
            <a:endParaRPr lang="nb-NO" dirty="0"/>
          </a:p>
        </p:txBody>
      </p:sp>
      <p:sp>
        <p:nvSpPr>
          <p:cNvPr id="11" name="Ellipse 10">
            <a:extLst>
              <a:ext uri="{FF2B5EF4-FFF2-40B4-BE49-F238E27FC236}">
                <a16:creationId xmlns:a16="http://schemas.microsoft.com/office/drawing/2014/main" id="{C6246065-40E0-F744-B237-9EA125AFBD4C}"/>
              </a:ext>
            </a:extLst>
          </p:cNvPr>
          <p:cNvSpPr/>
          <p:nvPr/>
        </p:nvSpPr>
        <p:spPr>
          <a:xfrm>
            <a:off x="9747438" y="4283178"/>
            <a:ext cx="2048718" cy="1956051"/>
          </a:xfrm>
          <a:prstGeom prst="ellipse">
            <a:avLst/>
          </a:prstGeom>
          <a:solidFill>
            <a:srgbClr val="D34C38">
              <a:alpha val="39000"/>
            </a:srgb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800" strike="sngStrike" dirty="0">
                <a:solidFill>
                  <a:schemeClr val="tx1"/>
                </a:solidFill>
              </a:rPr>
              <a:t>Nabo</a:t>
            </a:r>
          </a:p>
          <a:p>
            <a:pPr algn="ctr"/>
            <a:r>
              <a:rPr lang="nb-NO" sz="2800" dirty="0">
                <a:solidFill>
                  <a:schemeClr val="tx1"/>
                </a:solidFill>
              </a:rPr>
              <a:t>Chatbot</a:t>
            </a:r>
          </a:p>
        </p:txBody>
      </p:sp>
    </p:spTree>
    <p:extLst>
      <p:ext uri="{BB962C8B-B14F-4D97-AF65-F5344CB8AC3E}">
        <p14:creationId xmlns:p14="http://schemas.microsoft.com/office/powerpoint/2010/main" val="423439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147A2014-6AFF-8491-0B4E-50F2A1C49C5A}"/>
              </a:ext>
            </a:extLst>
          </p:cNvPr>
          <p:cNvPicPr>
            <a:picLocks noChangeAspect="1"/>
          </p:cNvPicPr>
          <p:nvPr/>
        </p:nvPicPr>
        <p:blipFill>
          <a:blip r:embed="rId3"/>
          <a:stretch>
            <a:fillRect/>
          </a:stretch>
        </p:blipFill>
        <p:spPr>
          <a:xfrm>
            <a:off x="0" y="0"/>
            <a:ext cx="12161752" cy="3639312"/>
          </a:xfrm>
          <a:prstGeom prst="rect">
            <a:avLst/>
          </a:prstGeom>
        </p:spPr>
      </p:pic>
      <p:pic>
        <p:nvPicPr>
          <p:cNvPr id="5" name="Bilde 4">
            <a:extLst>
              <a:ext uri="{FF2B5EF4-FFF2-40B4-BE49-F238E27FC236}">
                <a16:creationId xmlns:a16="http://schemas.microsoft.com/office/drawing/2014/main" id="{274F3D49-A47D-4095-401F-602961794506}"/>
              </a:ext>
            </a:extLst>
          </p:cNvPr>
          <p:cNvPicPr>
            <a:picLocks noChangeAspect="1"/>
          </p:cNvPicPr>
          <p:nvPr/>
        </p:nvPicPr>
        <p:blipFill>
          <a:blip r:embed="rId4"/>
          <a:stretch>
            <a:fillRect/>
          </a:stretch>
        </p:blipFill>
        <p:spPr>
          <a:xfrm>
            <a:off x="30248" y="2481942"/>
            <a:ext cx="12192000" cy="4376058"/>
          </a:xfrm>
          <a:prstGeom prst="rect">
            <a:avLst/>
          </a:prstGeom>
        </p:spPr>
      </p:pic>
    </p:spTree>
    <p:extLst>
      <p:ext uri="{BB962C8B-B14F-4D97-AF65-F5344CB8AC3E}">
        <p14:creationId xmlns:p14="http://schemas.microsoft.com/office/powerpoint/2010/main" val="1644411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A77AA92-E805-194A-8D71-99EE1515A234}"/>
              </a:ext>
            </a:extLst>
          </p:cNvPr>
          <p:cNvPicPr>
            <a:picLocks noChangeAspect="1"/>
          </p:cNvPicPr>
          <p:nvPr/>
        </p:nvPicPr>
        <p:blipFill>
          <a:blip r:embed="rId3"/>
          <a:stretch>
            <a:fillRect/>
          </a:stretch>
        </p:blipFill>
        <p:spPr>
          <a:xfrm>
            <a:off x="0" y="435726"/>
            <a:ext cx="12192000" cy="6061412"/>
          </a:xfrm>
          <a:prstGeom prst="rect">
            <a:avLst/>
          </a:prstGeom>
        </p:spPr>
      </p:pic>
    </p:spTree>
    <p:extLst>
      <p:ext uri="{BB962C8B-B14F-4D97-AF65-F5344CB8AC3E}">
        <p14:creationId xmlns:p14="http://schemas.microsoft.com/office/powerpoint/2010/main" val="767552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FE024C1-0BB9-3BE6-EE81-FCDFE3DF3E77}"/>
              </a:ext>
            </a:extLst>
          </p:cNvPr>
          <p:cNvPicPr>
            <a:picLocks noChangeAspect="1"/>
          </p:cNvPicPr>
          <p:nvPr/>
        </p:nvPicPr>
        <p:blipFill>
          <a:blip r:embed="rId3"/>
          <a:stretch>
            <a:fillRect/>
          </a:stretch>
        </p:blipFill>
        <p:spPr>
          <a:xfrm>
            <a:off x="0" y="1192545"/>
            <a:ext cx="3173686" cy="4286112"/>
          </a:xfrm>
          <a:prstGeom prst="rect">
            <a:avLst/>
          </a:prstGeom>
        </p:spPr>
      </p:pic>
      <p:pic>
        <p:nvPicPr>
          <p:cNvPr id="5" name="Bilde 4">
            <a:extLst>
              <a:ext uri="{FF2B5EF4-FFF2-40B4-BE49-F238E27FC236}">
                <a16:creationId xmlns:a16="http://schemas.microsoft.com/office/drawing/2014/main" id="{9540725D-B4A0-E48C-76CC-CBF6C4FD68AB}"/>
              </a:ext>
            </a:extLst>
          </p:cNvPr>
          <p:cNvPicPr>
            <a:picLocks noChangeAspect="1"/>
          </p:cNvPicPr>
          <p:nvPr/>
        </p:nvPicPr>
        <p:blipFill>
          <a:blip r:embed="rId4"/>
          <a:stretch>
            <a:fillRect/>
          </a:stretch>
        </p:blipFill>
        <p:spPr>
          <a:xfrm>
            <a:off x="9002335" y="1192544"/>
            <a:ext cx="3189665" cy="4286113"/>
          </a:xfrm>
          <a:prstGeom prst="rect">
            <a:avLst/>
          </a:prstGeom>
        </p:spPr>
      </p:pic>
      <p:pic>
        <p:nvPicPr>
          <p:cNvPr id="6" name="Bilde 5">
            <a:extLst>
              <a:ext uri="{FF2B5EF4-FFF2-40B4-BE49-F238E27FC236}">
                <a16:creationId xmlns:a16="http://schemas.microsoft.com/office/drawing/2014/main" id="{763E72A2-1C4A-BFD0-6364-528A1C854C96}"/>
              </a:ext>
            </a:extLst>
          </p:cNvPr>
          <p:cNvPicPr>
            <a:picLocks noChangeAspect="1"/>
          </p:cNvPicPr>
          <p:nvPr/>
        </p:nvPicPr>
        <p:blipFill>
          <a:blip r:embed="rId5"/>
          <a:stretch>
            <a:fillRect/>
          </a:stretch>
        </p:blipFill>
        <p:spPr>
          <a:xfrm>
            <a:off x="3146245" y="1192545"/>
            <a:ext cx="3033249" cy="4286114"/>
          </a:xfrm>
          <a:prstGeom prst="rect">
            <a:avLst/>
          </a:prstGeom>
        </p:spPr>
      </p:pic>
      <p:pic>
        <p:nvPicPr>
          <p:cNvPr id="7" name="Bilde 6">
            <a:extLst>
              <a:ext uri="{FF2B5EF4-FFF2-40B4-BE49-F238E27FC236}">
                <a16:creationId xmlns:a16="http://schemas.microsoft.com/office/drawing/2014/main" id="{B0055C8D-3A23-A7FE-C362-FBC4D07727A9}"/>
              </a:ext>
            </a:extLst>
          </p:cNvPr>
          <p:cNvPicPr>
            <a:picLocks noChangeAspect="1"/>
          </p:cNvPicPr>
          <p:nvPr/>
        </p:nvPicPr>
        <p:blipFill>
          <a:blip r:embed="rId6"/>
          <a:stretch>
            <a:fillRect/>
          </a:stretch>
        </p:blipFill>
        <p:spPr>
          <a:xfrm>
            <a:off x="6096000" y="1192544"/>
            <a:ext cx="2987292" cy="4286114"/>
          </a:xfrm>
          <a:prstGeom prst="rect">
            <a:avLst/>
          </a:prstGeom>
        </p:spPr>
      </p:pic>
    </p:spTree>
    <p:extLst>
      <p:ext uri="{BB962C8B-B14F-4D97-AF65-F5344CB8AC3E}">
        <p14:creationId xmlns:p14="http://schemas.microsoft.com/office/powerpoint/2010/main" val="1138127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2397B3EC-5A67-1F88-5917-699C2078EF84}"/>
              </a:ext>
            </a:extLst>
          </p:cNvPr>
          <p:cNvPicPr>
            <a:picLocks noChangeAspect="1"/>
          </p:cNvPicPr>
          <p:nvPr/>
        </p:nvPicPr>
        <p:blipFill>
          <a:blip r:embed="rId2"/>
          <a:stretch>
            <a:fillRect/>
          </a:stretch>
        </p:blipFill>
        <p:spPr>
          <a:xfrm>
            <a:off x="134605" y="952500"/>
            <a:ext cx="11983933" cy="4978400"/>
          </a:xfrm>
          <a:prstGeom prst="rect">
            <a:avLst/>
          </a:prstGeom>
        </p:spPr>
      </p:pic>
    </p:spTree>
    <p:extLst>
      <p:ext uri="{BB962C8B-B14F-4D97-AF65-F5344CB8AC3E}">
        <p14:creationId xmlns:p14="http://schemas.microsoft.com/office/powerpoint/2010/main" val="426108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EAF">
            <a:alpha val="90000"/>
          </a:srgbClr>
        </a:solidFill>
        <a:effectLst/>
      </p:bgPr>
    </p:bg>
    <p:spTree>
      <p:nvGrpSpPr>
        <p:cNvPr id="1" name="">
          <a:extLst>
            <a:ext uri="{FF2B5EF4-FFF2-40B4-BE49-F238E27FC236}">
              <a16:creationId xmlns:a16="http://schemas.microsoft.com/office/drawing/2014/main" id="{CDD4667C-E600-4BE3-D67E-6E7A1309BE34}"/>
            </a:ext>
          </a:extLst>
        </p:cNvPr>
        <p:cNvGrpSpPr/>
        <p:nvPr/>
      </p:nvGrpSpPr>
      <p:grpSpPr>
        <a:xfrm>
          <a:off x="0" y="0"/>
          <a:ext cx="0" cy="0"/>
          <a:chOff x="0" y="0"/>
          <a:chExt cx="0" cy="0"/>
        </a:xfrm>
      </p:grpSpPr>
      <p:cxnSp>
        <p:nvCxnSpPr>
          <p:cNvPr id="12" name="Rett linje 11">
            <a:extLst>
              <a:ext uri="{FF2B5EF4-FFF2-40B4-BE49-F238E27FC236}">
                <a16:creationId xmlns:a16="http://schemas.microsoft.com/office/drawing/2014/main" id="{4FBA29C6-C147-71EA-6364-812A7D4A0F4C}"/>
              </a:ext>
            </a:extLst>
          </p:cNvPr>
          <p:cNvCxnSpPr>
            <a:cxnSpLocks/>
            <a:stCxn id="9" idx="6"/>
          </p:cNvCxnSpPr>
          <p:nvPr/>
        </p:nvCxnSpPr>
        <p:spPr>
          <a:xfrm>
            <a:off x="2761129" y="1181382"/>
            <a:ext cx="3104686" cy="21012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43542B1A-6D7B-678F-BB75-F9BAE5A41FCE}"/>
              </a:ext>
            </a:extLst>
          </p:cNvPr>
          <p:cNvCxnSpPr>
            <a:cxnSpLocks/>
            <a:stCxn id="10" idx="2"/>
          </p:cNvCxnSpPr>
          <p:nvPr/>
        </p:nvCxnSpPr>
        <p:spPr>
          <a:xfrm flipH="1">
            <a:off x="5845629" y="1283389"/>
            <a:ext cx="3172865" cy="1999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llipse 8">
            <a:extLst>
              <a:ext uri="{FF2B5EF4-FFF2-40B4-BE49-F238E27FC236}">
                <a16:creationId xmlns:a16="http://schemas.microsoft.com/office/drawing/2014/main" id="{B98862A5-8EA1-9041-1546-C2AF74457B7B}"/>
              </a:ext>
            </a:extLst>
          </p:cNvPr>
          <p:cNvSpPr/>
          <p:nvPr/>
        </p:nvSpPr>
        <p:spPr>
          <a:xfrm>
            <a:off x="995423" y="305363"/>
            <a:ext cx="1765706" cy="1752037"/>
          </a:xfrm>
          <a:prstGeom prst="ellipse">
            <a:avLst/>
          </a:prstGeom>
          <a:solidFill>
            <a:srgbClr val="D34C38">
              <a:alpha val="39000"/>
            </a:srgb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Familie +</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2400" dirty="0">
                <a:solidFill>
                  <a:prstClr val="black"/>
                </a:solidFill>
                <a:latin typeface="Calibri" panose="020F0502020204030204"/>
              </a:rPr>
              <a:t>Chatbot</a:t>
            </a: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4B2BB617-A473-465F-0A28-431D1706113B}"/>
              </a:ext>
            </a:extLst>
          </p:cNvPr>
          <p:cNvSpPr/>
          <p:nvPr/>
        </p:nvSpPr>
        <p:spPr>
          <a:xfrm>
            <a:off x="9018494" y="305363"/>
            <a:ext cx="1989030" cy="1956051"/>
          </a:xfrm>
          <a:prstGeom prst="ellipse">
            <a:avLst/>
          </a:prstGeom>
          <a:solidFill>
            <a:srgbClr val="D34C38">
              <a:alpha val="39000"/>
            </a:srgb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Venner +</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2800" dirty="0">
                <a:solidFill>
                  <a:prstClr val="black"/>
                </a:solidFill>
                <a:latin typeface="Calibri" panose="020F0502020204030204"/>
              </a:rPr>
              <a:t>Chatbot</a:t>
            </a:r>
            <a:endPar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3" name="Rett linje 22">
            <a:extLst>
              <a:ext uri="{FF2B5EF4-FFF2-40B4-BE49-F238E27FC236}">
                <a16:creationId xmlns:a16="http://schemas.microsoft.com/office/drawing/2014/main" id="{871CDE89-1830-1CCE-B91B-222B96A1B802}"/>
              </a:ext>
            </a:extLst>
          </p:cNvPr>
          <p:cNvCxnSpPr>
            <a:cxnSpLocks/>
            <a:endCxn id="11" idx="0"/>
          </p:cNvCxnSpPr>
          <p:nvPr/>
        </p:nvCxnSpPr>
        <p:spPr>
          <a:xfrm flipH="1">
            <a:off x="5377990" y="3282669"/>
            <a:ext cx="487825" cy="171808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D63042D5-5340-6FD2-49FF-9D12C69DB769}"/>
              </a:ext>
            </a:extLst>
          </p:cNvPr>
          <p:cNvSpPr/>
          <p:nvPr/>
        </p:nvSpPr>
        <p:spPr>
          <a:xfrm>
            <a:off x="4404166" y="5000754"/>
            <a:ext cx="1947648" cy="1857246"/>
          </a:xfrm>
          <a:prstGeom prst="ellipse">
            <a:avLst/>
          </a:prstGeom>
          <a:solidFill>
            <a:srgbClr val="D34C38">
              <a:alpha val="31000"/>
            </a:srgb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0" i="0" u="none" strike="sngStrike" kern="1200" cap="none" spc="0" normalizeH="0" baseline="0" noProof="0" dirty="0">
                <a:ln>
                  <a:noFill/>
                </a:ln>
                <a:solidFill>
                  <a:prstClr val="black"/>
                </a:solidFill>
                <a:effectLst/>
                <a:uLnTx/>
                <a:uFillTx/>
                <a:latin typeface="Calibri" panose="020F0502020204030204"/>
                <a:ea typeface="+mn-ea"/>
                <a:cs typeface="+mn-cs"/>
              </a:rPr>
              <a:t>Kjæreste</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2400" dirty="0">
                <a:solidFill>
                  <a:prstClr val="black"/>
                </a:solidFill>
                <a:latin typeface="Calibri" panose="020F0502020204030204"/>
              </a:rPr>
              <a:t>Chatbot</a:t>
            </a: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tel 1">
            <a:extLst>
              <a:ext uri="{FF2B5EF4-FFF2-40B4-BE49-F238E27FC236}">
                <a16:creationId xmlns:a16="http://schemas.microsoft.com/office/drawing/2014/main" id="{067C5075-D301-F015-8638-502D1A527842}"/>
              </a:ext>
            </a:extLst>
          </p:cNvPr>
          <p:cNvSpPr>
            <a:spLocks noGrp="1"/>
          </p:cNvSpPr>
          <p:nvPr>
            <p:ph type="title"/>
          </p:nvPr>
        </p:nvSpPr>
        <p:spPr>
          <a:xfrm>
            <a:off x="433203" y="2336187"/>
            <a:ext cx="10865223" cy="2351733"/>
          </a:xfrm>
        </p:spPr>
        <p:txBody>
          <a:bodyPr>
            <a:normAutofit/>
          </a:bodyPr>
          <a:lstStyle/>
          <a:p>
            <a:pPr algn="ctr"/>
            <a:r>
              <a:rPr lang="nb-NO" sz="7300" b="1" dirty="0">
                <a:ln>
                  <a:solidFill>
                    <a:schemeClr val="tx1"/>
                  </a:solidFill>
                </a:ln>
                <a:latin typeface="Biome" panose="020B0503030204020804" pitchFamily="34" charset="0"/>
                <a:cs typeface="Biome" panose="020B0503030204020804" pitchFamily="34" charset="0"/>
              </a:rPr>
              <a:t>Relasjonell kapital</a:t>
            </a:r>
            <a:r>
              <a:rPr lang="nb-NO" b="1" dirty="0">
                <a:ln>
                  <a:solidFill>
                    <a:schemeClr val="tx1"/>
                  </a:solidFill>
                </a:ln>
                <a:latin typeface="Biome" panose="020B0503030204020804" pitchFamily="34" charset="0"/>
                <a:cs typeface="Biome" panose="020B0503030204020804" pitchFamily="34" charset="0"/>
              </a:rPr>
              <a:t> </a:t>
            </a:r>
            <a:br>
              <a:rPr lang="nb-NO" b="1" dirty="0">
                <a:latin typeface="Biome" panose="020B0503030204020804" pitchFamily="34" charset="0"/>
                <a:cs typeface="Biome" panose="020B0503030204020804" pitchFamily="34" charset="0"/>
              </a:rPr>
            </a:br>
            <a:endParaRPr lang="nb-NO" dirty="0"/>
          </a:p>
        </p:txBody>
      </p:sp>
    </p:spTree>
    <p:extLst>
      <p:ext uri="{BB962C8B-B14F-4D97-AF65-F5344CB8AC3E}">
        <p14:creationId xmlns:p14="http://schemas.microsoft.com/office/powerpoint/2010/main" val="922225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IST OF COMMANDS in REPLIKA app">
            <a:extLst>
              <a:ext uri="{FF2B5EF4-FFF2-40B4-BE49-F238E27FC236}">
                <a16:creationId xmlns:a16="http://schemas.microsoft.com/office/drawing/2014/main" id="{A3E7B5BB-2592-EA3F-D817-CA384B9D6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675"/>
            <a:ext cx="12192000" cy="621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423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EA0CF1B9-79E2-4067-4399-359687BF38F9}"/>
              </a:ext>
            </a:extLst>
          </p:cNvPr>
          <p:cNvPicPr>
            <a:picLocks noChangeAspect="1"/>
          </p:cNvPicPr>
          <p:nvPr/>
        </p:nvPicPr>
        <p:blipFill rotWithShape="1">
          <a:blip r:embed="rId3"/>
          <a:srcRect t="16750" r="2" b="2"/>
          <a:stretch/>
        </p:blipFill>
        <p:spPr>
          <a:xfrm>
            <a:off x="6096000" y="10"/>
            <a:ext cx="6096000" cy="6857990"/>
          </a:xfrm>
          <a:prstGeom prst="rect">
            <a:avLst/>
          </a:prstGeom>
        </p:spPr>
      </p:pic>
      <p:pic>
        <p:nvPicPr>
          <p:cNvPr id="7" name="Bilde 6">
            <a:extLst>
              <a:ext uri="{FF2B5EF4-FFF2-40B4-BE49-F238E27FC236}">
                <a16:creationId xmlns:a16="http://schemas.microsoft.com/office/drawing/2014/main" id="{3301973A-3F2A-E4C1-6421-DDA5F722C067}"/>
              </a:ext>
            </a:extLst>
          </p:cNvPr>
          <p:cNvPicPr>
            <a:picLocks noChangeAspect="1"/>
          </p:cNvPicPr>
          <p:nvPr/>
        </p:nvPicPr>
        <p:blipFill rotWithShape="1">
          <a:blip r:embed="rId4"/>
          <a:srcRect t="6042" b="11459"/>
          <a:stretch/>
        </p:blipFill>
        <p:spPr>
          <a:xfrm>
            <a:off x="1685925" y="0"/>
            <a:ext cx="3843338" cy="6860089"/>
          </a:xfrm>
          <a:prstGeom prst="rect">
            <a:avLst/>
          </a:prstGeom>
        </p:spPr>
      </p:pic>
    </p:spTree>
    <p:extLst>
      <p:ext uri="{BB962C8B-B14F-4D97-AF65-F5344CB8AC3E}">
        <p14:creationId xmlns:p14="http://schemas.microsoft.com/office/powerpoint/2010/main" val="4227105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34C38"/>
        </a:solidFill>
        <a:effectLst/>
      </p:bgPr>
    </p:bg>
    <p:spTree>
      <p:nvGrpSpPr>
        <p:cNvPr id="1" name="">
          <a:extLst>
            <a:ext uri="{FF2B5EF4-FFF2-40B4-BE49-F238E27FC236}">
              <a16:creationId xmlns:a16="http://schemas.microsoft.com/office/drawing/2014/main" id="{8AC97F16-2F16-F854-EC6E-F1E937F7ACDC}"/>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323A860-8F81-A8BF-4031-F1E12C37FA63}"/>
              </a:ext>
            </a:extLst>
          </p:cNvPr>
          <p:cNvSpPr>
            <a:spLocks noGrp="1"/>
          </p:cNvSpPr>
          <p:nvPr>
            <p:ph type="title"/>
          </p:nvPr>
        </p:nvSpPr>
        <p:spPr>
          <a:xfrm>
            <a:off x="838200" y="2182457"/>
            <a:ext cx="10515600" cy="2493085"/>
          </a:xfrm>
        </p:spPr>
        <p:txBody>
          <a:bodyPr>
            <a:normAutofit/>
          </a:bodyPr>
          <a:lstStyle/>
          <a:p>
            <a:pPr algn="ctr"/>
            <a:r>
              <a:rPr lang="nb-NO" sz="6000" b="1" dirty="0">
                <a:ln>
                  <a:solidFill>
                    <a:schemeClr val="bg1"/>
                  </a:solidFill>
                </a:ln>
                <a:solidFill>
                  <a:schemeClr val="bg1"/>
                </a:solidFill>
                <a:latin typeface="Biome" panose="020B0503030204020804" pitchFamily="34" charset="0"/>
                <a:cs typeface="Biome" panose="020B0503030204020804" pitchFamily="34" charset="0"/>
              </a:rPr>
              <a:t>Fra verktøy til partnere – hva betyr det?</a:t>
            </a:r>
          </a:p>
        </p:txBody>
      </p:sp>
    </p:spTree>
    <p:extLst>
      <p:ext uri="{BB962C8B-B14F-4D97-AF65-F5344CB8AC3E}">
        <p14:creationId xmlns:p14="http://schemas.microsoft.com/office/powerpoint/2010/main" val="238936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34C38">
            <a:alpha val="89597"/>
          </a:srgbClr>
        </a:solidFill>
        <a:effectLst/>
      </p:bgPr>
    </p:bg>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3448721B-7792-EEAB-106C-BCF82F70B2B5}"/>
              </a:ext>
            </a:extLst>
          </p:cNvPr>
          <p:cNvSpPr/>
          <p:nvPr/>
        </p:nvSpPr>
        <p:spPr>
          <a:xfrm>
            <a:off x="5259169" y="2627697"/>
            <a:ext cx="1236561" cy="1126267"/>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Ellipse 4">
            <a:extLst>
              <a:ext uri="{FF2B5EF4-FFF2-40B4-BE49-F238E27FC236}">
                <a16:creationId xmlns:a16="http://schemas.microsoft.com/office/drawing/2014/main" id="{1C05AA5E-2C35-885B-AD35-EFCE290A807A}"/>
              </a:ext>
            </a:extLst>
          </p:cNvPr>
          <p:cNvSpPr/>
          <p:nvPr/>
        </p:nvSpPr>
        <p:spPr>
          <a:xfrm>
            <a:off x="2347504" y="569284"/>
            <a:ext cx="1236561" cy="1126267"/>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llipse 5">
            <a:extLst>
              <a:ext uri="{FF2B5EF4-FFF2-40B4-BE49-F238E27FC236}">
                <a16:creationId xmlns:a16="http://schemas.microsoft.com/office/drawing/2014/main" id="{D13738D0-CE38-0F56-AE64-172B1339C7C9}"/>
              </a:ext>
            </a:extLst>
          </p:cNvPr>
          <p:cNvSpPr/>
          <p:nvPr/>
        </p:nvSpPr>
        <p:spPr>
          <a:xfrm>
            <a:off x="8027412" y="662426"/>
            <a:ext cx="1236561" cy="1126267"/>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&lt;</a:t>
            </a:r>
          </a:p>
        </p:txBody>
      </p:sp>
      <p:sp>
        <p:nvSpPr>
          <p:cNvPr id="7" name="Ellipse 6">
            <a:extLst>
              <a:ext uri="{FF2B5EF4-FFF2-40B4-BE49-F238E27FC236}">
                <a16:creationId xmlns:a16="http://schemas.microsoft.com/office/drawing/2014/main" id="{65C5B24A-E13F-28A3-39A4-A9D217C0B5D2}"/>
              </a:ext>
            </a:extLst>
          </p:cNvPr>
          <p:cNvSpPr/>
          <p:nvPr/>
        </p:nvSpPr>
        <p:spPr>
          <a:xfrm>
            <a:off x="2113887" y="2792635"/>
            <a:ext cx="1236561" cy="1126267"/>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lipse 7">
            <a:extLst>
              <a:ext uri="{FF2B5EF4-FFF2-40B4-BE49-F238E27FC236}">
                <a16:creationId xmlns:a16="http://schemas.microsoft.com/office/drawing/2014/main" id="{3C23F412-9C09-3678-6773-E84874D60800}"/>
              </a:ext>
            </a:extLst>
          </p:cNvPr>
          <p:cNvSpPr/>
          <p:nvPr/>
        </p:nvSpPr>
        <p:spPr>
          <a:xfrm>
            <a:off x="9370919" y="5226180"/>
            <a:ext cx="1236561" cy="1126267"/>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a:extLst>
              <a:ext uri="{FF2B5EF4-FFF2-40B4-BE49-F238E27FC236}">
                <a16:creationId xmlns:a16="http://schemas.microsoft.com/office/drawing/2014/main" id="{5E1619EC-38F5-D3FD-00CB-91CFEAA2C23D}"/>
              </a:ext>
            </a:extLst>
          </p:cNvPr>
          <p:cNvSpPr/>
          <p:nvPr/>
        </p:nvSpPr>
        <p:spPr>
          <a:xfrm>
            <a:off x="5250813" y="1109351"/>
            <a:ext cx="1236561" cy="1126267"/>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Ellipse 9">
            <a:extLst>
              <a:ext uri="{FF2B5EF4-FFF2-40B4-BE49-F238E27FC236}">
                <a16:creationId xmlns:a16="http://schemas.microsoft.com/office/drawing/2014/main" id="{26227D13-A260-AB53-5BD9-A4B234B92B47}"/>
              </a:ext>
            </a:extLst>
          </p:cNvPr>
          <p:cNvSpPr/>
          <p:nvPr/>
        </p:nvSpPr>
        <p:spPr>
          <a:xfrm>
            <a:off x="5281494" y="4827984"/>
            <a:ext cx="1236561" cy="1126267"/>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lipse 10">
            <a:extLst>
              <a:ext uri="{FF2B5EF4-FFF2-40B4-BE49-F238E27FC236}">
                <a16:creationId xmlns:a16="http://schemas.microsoft.com/office/drawing/2014/main" id="{A2E8D93E-5D45-88BE-0C67-B7F285DC40A1}"/>
              </a:ext>
            </a:extLst>
          </p:cNvPr>
          <p:cNvSpPr/>
          <p:nvPr/>
        </p:nvSpPr>
        <p:spPr>
          <a:xfrm>
            <a:off x="10235878" y="2719092"/>
            <a:ext cx="1236561" cy="1126267"/>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Rett linje 12">
            <a:extLst>
              <a:ext uri="{FF2B5EF4-FFF2-40B4-BE49-F238E27FC236}">
                <a16:creationId xmlns:a16="http://schemas.microsoft.com/office/drawing/2014/main" id="{6F5EC4C6-1B60-FA66-951A-CFB6BFA197DD}"/>
              </a:ext>
            </a:extLst>
          </p:cNvPr>
          <p:cNvCxnSpPr>
            <a:cxnSpLocks/>
            <a:stCxn id="4" idx="1"/>
            <a:endCxn id="5" idx="5"/>
          </p:cNvCxnSpPr>
          <p:nvPr/>
        </p:nvCxnSpPr>
        <p:spPr>
          <a:xfrm flipH="1" flipV="1">
            <a:off x="3402975" y="1530613"/>
            <a:ext cx="2037284" cy="1262022"/>
          </a:xfrm>
          <a:prstGeom prst="line">
            <a:avLst/>
          </a:prstGeom>
          <a:ln w="57150">
            <a:solidFill>
              <a:srgbClr val="FEA86F"/>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B5FCEFB4-8AD5-608E-B8CC-4A565E56C413}"/>
              </a:ext>
            </a:extLst>
          </p:cNvPr>
          <p:cNvCxnSpPr>
            <a:cxnSpLocks/>
            <a:stCxn id="4" idx="0"/>
            <a:endCxn id="9" idx="4"/>
          </p:cNvCxnSpPr>
          <p:nvPr/>
        </p:nvCxnSpPr>
        <p:spPr>
          <a:xfrm flipH="1" flipV="1">
            <a:off x="5869094" y="2235618"/>
            <a:ext cx="8356" cy="392079"/>
          </a:xfrm>
          <a:prstGeom prst="line">
            <a:avLst/>
          </a:prstGeom>
          <a:ln w="57150">
            <a:solidFill>
              <a:srgbClr val="FEA86F"/>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524DEBC6-3C65-6BB7-0187-6AD369D764F8}"/>
              </a:ext>
            </a:extLst>
          </p:cNvPr>
          <p:cNvCxnSpPr>
            <a:cxnSpLocks/>
            <a:stCxn id="5" idx="6"/>
            <a:endCxn id="9" idx="2"/>
          </p:cNvCxnSpPr>
          <p:nvPr/>
        </p:nvCxnSpPr>
        <p:spPr>
          <a:xfrm>
            <a:off x="3584065" y="1132418"/>
            <a:ext cx="1666748" cy="540067"/>
          </a:xfrm>
          <a:prstGeom prst="line">
            <a:avLst/>
          </a:prstGeom>
          <a:ln w="57150">
            <a:solidFill>
              <a:srgbClr val="FEA86F"/>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FA9FD14D-D1DA-AD7C-66FF-FFD001DE8D64}"/>
              </a:ext>
            </a:extLst>
          </p:cNvPr>
          <p:cNvCxnSpPr>
            <a:cxnSpLocks/>
            <a:stCxn id="9" idx="6"/>
            <a:endCxn id="6" idx="2"/>
          </p:cNvCxnSpPr>
          <p:nvPr/>
        </p:nvCxnSpPr>
        <p:spPr>
          <a:xfrm flipV="1">
            <a:off x="6487374" y="1225560"/>
            <a:ext cx="1540038" cy="446925"/>
          </a:xfrm>
          <a:prstGeom prst="line">
            <a:avLst/>
          </a:prstGeom>
          <a:ln w="57150">
            <a:solidFill>
              <a:srgbClr val="FEA86F"/>
            </a:solidFill>
          </a:ln>
        </p:spPr>
        <p:style>
          <a:lnRef idx="1">
            <a:schemeClr val="accent1"/>
          </a:lnRef>
          <a:fillRef idx="0">
            <a:schemeClr val="accent1"/>
          </a:fillRef>
          <a:effectRef idx="0">
            <a:schemeClr val="accent1"/>
          </a:effectRef>
          <a:fontRef idx="minor">
            <a:schemeClr val="tx1"/>
          </a:fontRef>
        </p:style>
      </p:cxnSp>
      <p:cxnSp>
        <p:nvCxnSpPr>
          <p:cNvPr id="25" name="Rett linje 24">
            <a:extLst>
              <a:ext uri="{FF2B5EF4-FFF2-40B4-BE49-F238E27FC236}">
                <a16:creationId xmlns:a16="http://schemas.microsoft.com/office/drawing/2014/main" id="{D3D84A0F-BE5F-41B5-B6F0-6451B57B5247}"/>
              </a:ext>
            </a:extLst>
          </p:cNvPr>
          <p:cNvCxnSpPr>
            <a:cxnSpLocks/>
            <a:stCxn id="6" idx="5"/>
            <a:endCxn id="11" idx="1"/>
          </p:cNvCxnSpPr>
          <p:nvPr/>
        </p:nvCxnSpPr>
        <p:spPr>
          <a:xfrm>
            <a:off x="9082883" y="1623755"/>
            <a:ext cx="1334085" cy="1260275"/>
          </a:xfrm>
          <a:prstGeom prst="line">
            <a:avLst/>
          </a:prstGeom>
          <a:ln w="57150">
            <a:solidFill>
              <a:srgbClr val="FEA86F"/>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B3A8BEA8-E38C-DE1F-02C7-7959F7CC37B2}"/>
              </a:ext>
            </a:extLst>
          </p:cNvPr>
          <p:cNvCxnSpPr>
            <a:cxnSpLocks/>
            <a:stCxn id="4" idx="6"/>
            <a:endCxn id="11" idx="2"/>
          </p:cNvCxnSpPr>
          <p:nvPr/>
        </p:nvCxnSpPr>
        <p:spPr>
          <a:xfrm>
            <a:off x="6495730" y="3190831"/>
            <a:ext cx="3740148" cy="91395"/>
          </a:xfrm>
          <a:prstGeom prst="line">
            <a:avLst/>
          </a:prstGeom>
          <a:ln w="57150">
            <a:solidFill>
              <a:srgbClr val="FEA86F"/>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A2E163E3-2E18-7FD2-5F6D-641E0B686053}"/>
              </a:ext>
            </a:extLst>
          </p:cNvPr>
          <p:cNvCxnSpPr>
            <a:cxnSpLocks/>
            <a:stCxn id="4" idx="2"/>
            <a:endCxn id="7" idx="6"/>
          </p:cNvCxnSpPr>
          <p:nvPr/>
        </p:nvCxnSpPr>
        <p:spPr>
          <a:xfrm flipH="1">
            <a:off x="3350448" y="3190831"/>
            <a:ext cx="1908721" cy="164938"/>
          </a:xfrm>
          <a:prstGeom prst="line">
            <a:avLst/>
          </a:prstGeom>
          <a:ln w="57150">
            <a:solidFill>
              <a:srgbClr val="FEA86F"/>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EEC1357A-9CC0-790F-C9DD-EBB2BDB9018F}"/>
              </a:ext>
            </a:extLst>
          </p:cNvPr>
          <p:cNvCxnSpPr>
            <a:cxnSpLocks/>
            <a:stCxn id="4" idx="4"/>
            <a:endCxn id="10" idx="0"/>
          </p:cNvCxnSpPr>
          <p:nvPr/>
        </p:nvCxnSpPr>
        <p:spPr>
          <a:xfrm>
            <a:off x="5877450" y="3753964"/>
            <a:ext cx="22325" cy="1074020"/>
          </a:xfrm>
          <a:prstGeom prst="line">
            <a:avLst/>
          </a:prstGeom>
          <a:ln w="57150">
            <a:solidFill>
              <a:srgbClr val="FEA86F"/>
            </a:solidFill>
          </a:ln>
        </p:spPr>
        <p:style>
          <a:lnRef idx="1">
            <a:schemeClr val="accent1"/>
          </a:lnRef>
          <a:fillRef idx="0">
            <a:schemeClr val="accent1"/>
          </a:fillRef>
          <a:effectRef idx="0">
            <a:schemeClr val="accent1"/>
          </a:effectRef>
          <a:fontRef idx="minor">
            <a:schemeClr val="tx1"/>
          </a:fontRef>
        </p:style>
      </p:cxnSp>
      <p:cxnSp>
        <p:nvCxnSpPr>
          <p:cNvPr id="46" name="Rett linje 45">
            <a:extLst>
              <a:ext uri="{FF2B5EF4-FFF2-40B4-BE49-F238E27FC236}">
                <a16:creationId xmlns:a16="http://schemas.microsoft.com/office/drawing/2014/main" id="{015844A0-6502-F153-8C97-61A231EAA326}"/>
              </a:ext>
            </a:extLst>
          </p:cNvPr>
          <p:cNvCxnSpPr>
            <a:cxnSpLocks/>
            <a:stCxn id="11" idx="4"/>
            <a:endCxn id="8" idx="0"/>
          </p:cNvCxnSpPr>
          <p:nvPr/>
        </p:nvCxnSpPr>
        <p:spPr>
          <a:xfrm flipH="1">
            <a:off x="9989200" y="3845359"/>
            <a:ext cx="864959" cy="1380821"/>
          </a:xfrm>
          <a:prstGeom prst="line">
            <a:avLst/>
          </a:prstGeom>
          <a:ln w="57150">
            <a:solidFill>
              <a:srgbClr val="FEA86F"/>
            </a:solidFill>
          </a:ln>
        </p:spPr>
        <p:style>
          <a:lnRef idx="1">
            <a:schemeClr val="accent1"/>
          </a:lnRef>
          <a:fillRef idx="0">
            <a:schemeClr val="accent1"/>
          </a:fillRef>
          <a:effectRef idx="0">
            <a:schemeClr val="accent1"/>
          </a:effectRef>
          <a:fontRef idx="minor">
            <a:schemeClr val="tx1"/>
          </a:fontRef>
        </p:style>
      </p:cxnSp>
      <p:sp>
        <p:nvSpPr>
          <p:cNvPr id="47" name="Ellipse 46">
            <a:extLst>
              <a:ext uri="{FF2B5EF4-FFF2-40B4-BE49-F238E27FC236}">
                <a16:creationId xmlns:a16="http://schemas.microsoft.com/office/drawing/2014/main" id="{1F1CE4E1-3ECE-42B1-AC39-DC6C3038FE5B}"/>
              </a:ext>
            </a:extLst>
          </p:cNvPr>
          <p:cNvSpPr/>
          <p:nvPr/>
        </p:nvSpPr>
        <p:spPr>
          <a:xfrm>
            <a:off x="700997" y="4639492"/>
            <a:ext cx="1236561" cy="1126267"/>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Rett linje 48">
            <a:extLst>
              <a:ext uri="{FF2B5EF4-FFF2-40B4-BE49-F238E27FC236}">
                <a16:creationId xmlns:a16="http://schemas.microsoft.com/office/drawing/2014/main" id="{39E61263-59C2-40F0-06C4-4687178EDC9F}"/>
              </a:ext>
            </a:extLst>
          </p:cNvPr>
          <p:cNvCxnSpPr>
            <a:cxnSpLocks/>
            <a:stCxn id="7" idx="3"/>
            <a:endCxn id="47" idx="7"/>
          </p:cNvCxnSpPr>
          <p:nvPr/>
        </p:nvCxnSpPr>
        <p:spPr>
          <a:xfrm flipH="1">
            <a:off x="1756468" y="3753964"/>
            <a:ext cx="538509" cy="1050466"/>
          </a:xfrm>
          <a:prstGeom prst="line">
            <a:avLst/>
          </a:prstGeom>
          <a:ln w="57150" cmpd="sng">
            <a:solidFill>
              <a:srgbClr val="FEA86F"/>
            </a:solidFill>
          </a:ln>
        </p:spPr>
        <p:style>
          <a:lnRef idx="1">
            <a:schemeClr val="accent1"/>
          </a:lnRef>
          <a:fillRef idx="0">
            <a:schemeClr val="accent1"/>
          </a:fillRef>
          <a:effectRef idx="0">
            <a:schemeClr val="accent1"/>
          </a:effectRef>
          <a:fontRef idx="minor">
            <a:schemeClr val="tx1"/>
          </a:fontRef>
        </p:style>
      </p:cxnSp>
      <p:pic>
        <p:nvPicPr>
          <p:cNvPr id="55" name="Grafikk 54" descr="Mann kontur">
            <a:extLst>
              <a:ext uri="{FF2B5EF4-FFF2-40B4-BE49-F238E27FC236}">
                <a16:creationId xmlns:a16="http://schemas.microsoft.com/office/drawing/2014/main" id="{487AF5F4-FAA3-93C2-4905-FADC35E6D9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37059" y="2925890"/>
            <a:ext cx="790219" cy="790219"/>
          </a:xfrm>
          <a:prstGeom prst="rect">
            <a:avLst/>
          </a:prstGeom>
        </p:spPr>
      </p:pic>
      <p:pic>
        <p:nvPicPr>
          <p:cNvPr id="97" name="Grafikk 96" descr="Mann kontur">
            <a:extLst>
              <a:ext uri="{FF2B5EF4-FFF2-40B4-BE49-F238E27FC236}">
                <a16:creationId xmlns:a16="http://schemas.microsoft.com/office/drawing/2014/main" id="{40AF2BDA-4834-BD45-9192-1537EF597A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9826" y="4996008"/>
            <a:ext cx="790219" cy="790219"/>
          </a:xfrm>
          <a:prstGeom prst="rect">
            <a:avLst/>
          </a:prstGeom>
        </p:spPr>
      </p:pic>
      <p:pic>
        <p:nvPicPr>
          <p:cNvPr id="103" name="Grafikk 102" descr="Mann kontur">
            <a:extLst>
              <a:ext uri="{FF2B5EF4-FFF2-40B4-BE49-F238E27FC236}">
                <a16:creationId xmlns:a16="http://schemas.microsoft.com/office/drawing/2014/main" id="{1ED92E38-5380-F671-711D-7C591E7ABA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94089" y="5391117"/>
            <a:ext cx="790219" cy="790219"/>
          </a:xfrm>
          <a:prstGeom prst="rect">
            <a:avLst/>
          </a:prstGeom>
        </p:spPr>
      </p:pic>
      <p:pic>
        <p:nvPicPr>
          <p:cNvPr id="109" name="Grafikk 108" descr="Mann kontur">
            <a:extLst>
              <a:ext uri="{FF2B5EF4-FFF2-40B4-BE49-F238E27FC236}">
                <a16:creationId xmlns:a16="http://schemas.microsoft.com/office/drawing/2014/main" id="{60081F72-DF8B-9FCB-DF83-DA9A0D3931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50584" y="830451"/>
            <a:ext cx="790219" cy="790219"/>
          </a:xfrm>
          <a:prstGeom prst="rect">
            <a:avLst/>
          </a:prstGeom>
        </p:spPr>
      </p:pic>
      <p:pic>
        <p:nvPicPr>
          <p:cNvPr id="115" name="Grafikk 114" descr="Mann kontur">
            <a:extLst>
              <a:ext uri="{FF2B5EF4-FFF2-40B4-BE49-F238E27FC236}">
                <a16:creationId xmlns:a16="http://schemas.microsoft.com/office/drawing/2014/main" id="{53CB4DF2-863A-F51F-B391-6F51057031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169" y="4807517"/>
            <a:ext cx="790219" cy="790219"/>
          </a:xfrm>
          <a:prstGeom prst="rect">
            <a:avLst/>
          </a:prstGeom>
        </p:spPr>
      </p:pic>
      <p:pic>
        <p:nvPicPr>
          <p:cNvPr id="116" name="Grafikk 115" descr="Mann kontur">
            <a:extLst>
              <a:ext uri="{FF2B5EF4-FFF2-40B4-BE49-F238E27FC236}">
                <a16:creationId xmlns:a16="http://schemas.microsoft.com/office/drawing/2014/main" id="{CB6FBFFA-8773-04FE-1982-80B8FA722A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7914" y="2762398"/>
            <a:ext cx="790219" cy="790219"/>
          </a:xfrm>
          <a:prstGeom prst="rect">
            <a:avLst/>
          </a:prstGeom>
        </p:spPr>
      </p:pic>
      <p:pic>
        <p:nvPicPr>
          <p:cNvPr id="122" name="Grafikk 121" descr="Mann kontur">
            <a:extLst>
              <a:ext uri="{FF2B5EF4-FFF2-40B4-BE49-F238E27FC236}">
                <a16:creationId xmlns:a16="http://schemas.microsoft.com/office/drawing/2014/main" id="{50EAE4A4-8E90-9AC8-8CFF-A689200CB2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91708" y="2887117"/>
            <a:ext cx="790219" cy="790219"/>
          </a:xfrm>
          <a:prstGeom prst="rect">
            <a:avLst/>
          </a:prstGeom>
        </p:spPr>
      </p:pic>
      <p:pic>
        <p:nvPicPr>
          <p:cNvPr id="128" name="Grafikk 127" descr="Mann kontur">
            <a:extLst>
              <a:ext uri="{FF2B5EF4-FFF2-40B4-BE49-F238E27FC236}">
                <a16:creationId xmlns:a16="http://schemas.microsoft.com/office/drawing/2014/main" id="{C39D1D5B-4A82-9239-EB61-FD245D7B67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2339" y="1246713"/>
            <a:ext cx="790219" cy="843974"/>
          </a:xfrm>
          <a:prstGeom prst="rect">
            <a:avLst/>
          </a:prstGeom>
        </p:spPr>
      </p:pic>
      <p:pic>
        <p:nvPicPr>
          <p:cNvPr id="129" name="Grafikk 128" descr="Mann kontur">
            <a:extLst>
              <a:ext uri="{FF2B5EF4-FFF2-40B4-BE49-F238E27FC236}">
                <a16:creationId xmlns:a16="http://schemas.microsoft.com/office/drawing/2014/main" id="{28D8919E-9CF7-BA0F-CCD1-6FB3531C69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0676" y="691476"/>
            <a:ext cx="790219" cy="790219"/>
          </a:xfrm>
          <a:prstGeom prst="rect">
            <a:avLst/>
          </a:prstGeom>
        </p:spPr>
      </p:pic>
    </p:spTree>
    <p:extLst>
      <p:ext uri="{BB962C8B-B14F-4D97-AF65-F5344CB8AC3E}">
        <p14:creationId xmlns:p14="http://schemas.microsoft.com/office/powerpoint/2010/main" val="3774939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EAF"/>
        </a:solidFill>
        <a:effectLst/>
      </p:bgPr>
    </p:bg>
    <p:spTree>
      <p:nvGrpSpPr>
        <p:cNvPr id="1" name="">
          <a:extLst>
            <a:ext uri="{FF2B5EF4-FFF2-40B4-BE49-F238E27FC236}">
              <a16:creationId xmlns:a16="http://schemas.microsoft.com/office/drawing/2014/main" id="{C3496D15-E12A-3CC5-FEA6-874AABC6F10D}"/>
            </a:ext>
          </a:extLst>
        </p:cNvPr>
        <p:cNvGrpSpPr/>
        <p:nvPr/>
      </p:nvGrpSpPr>
      <p:grpSpPr>
        <a:xfrm>
          <a:off x="0" y="0"/>
          <a:ext cx="0" cy="0"/>
          <a:chOff x="0" y="0"/>
          <a:chExt cx="0" cy="0"/>
        </a:xfrm>
      </p:grpSpPr>
      <p:sp>
        <p:nvSpPr>
          <p:cNvPr id="8" name="Tittel 1">
            <a:extLst>
              <a:ext uri="{FF2B5EF4-FFF2-40B4-BE49-F238E27FC236}">
                <a16:creationId xmlns:a16="http://schemas.microsoft.com/office/drawing/2014/main" id="{03748ED1-8E50-9FC8-1974-843C0817B97D}"/>
              </a:ext>
            </a:extLst>
          </p:cNvPr>
          <p:cNvSpPr>
            <a:spLocks noGrp="1"/>
          </p:cNvSpPr>
          <p:nvPr>
            <p:ph type="title"/>
          </p:nvPr>
        </p:nvSpPr>
        <p:spPr>
          <a:xfrm>
            <a:off x="838200" y="2182457"/>
            <a:ext cx="10515600" cy="2493085"/>
          </a:xfrm>
        </p:spPr>
        <p:txBody>
          <a:bodyPr>
            <a:normAutofit/>
          </a:bodyPr>
          <a:lstStyle/>
          <a:p>
            <a:pPr algn="ctr"/>
            <a:r>
              <a:rPr lang="nb-NO" sz="6000" b="1" dirty="0">
                <a:ln>
                  <a:solidFill>
                    <a:schemeClr val="tx1"/>
                  </a:solidFill>
                </a:ln>
                <a:latin typeface="Biome" panose="020B0503030204020804" pitchFamily="34" charset="0"/>
                <a:cs typeface="Biome" panose="020B0503030204020804" pitchFamily="34" charset="0"/>
              </a:rPr>
              <a:t>Mer eller mindre sosial kapital?</a:t>
            </a:r>
          </a:p>
        </p:txBody>
      </p:sp>
    </p:spTree>
    <p:extLst>
      <p:ext uri="{BB962C8B-B14F-4D97-AF65-F5344CB8AC3E}">
        <p14:creationId xmlns:p14="http://schemas.microsoft.com/office/powerpoint/2010/main" val="483270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A90BD29E-492B-0D4F-15F1-0A7EA0D5D6AF}"/>
              </a:ext>
            </a:extLst>
          </p:cNvPr>
          <p:cNvPicPr>
            <a:picLocks noChangeAspect="1"/>
          </p:cNvPicPr>
          <p:nvPr/>
        </p:nvPicPr>
        <p:blipFill>
          <a:blip r:embed="rId3"/>
          <a:stretch>
            <a:fillRect/>
          </a:stretch>
        </p:blipFill>
        <p:spPr>
          <a:xfrm>
            <a:off x="207748" y="213225"/>
            <a:ext cx="11285006" cy="6056287"/>
          </a:xfrm>
          <a:prstGeom prst="rect">
            <a:avLst/>
          </a:prstGeom>
        </p:spPr>
      </p:pic>
      <p:sp>
        <p:nvSpPr>
          <p:cNvPr id="5" name="TekstSylinder 4">
            <a:extLst>
              <a:ext uri="{FF2B5EF4-FFF2-40B4-BE49-F238E27FC236}">
                <a16:creationId xmlns:a16="http://schemas.microsoft.com/office/drawing/2014/main" id="{F5DC987E-8650-526D-C902-A73DA01091F9}"/>
              </a:ext>
            </a:extLst>
          </p:cNvPr>
          <p:cNvSpPr txBox="1"/>
          <p:nvPr/>
        </p:nvSpPr>
        <p:spPr>
          <a:xfrm>
            <a:off x="207748" y="6393912"/>
            <a:ext cx="9448800" cy="369332"/>
          </a:xfrm>
          <a:prstGeom prst="rect">
            <a:avLst/>
          </a:prstGeom>
          <a:noFill/>
        </p:spPr>
        <p:txBody>
          <a:bodyPr wrap="square" rtlCol="0">
            <a:spAutoFit/>
          </a:bodyPr>
          <a:lstStyle/>
          <a:p>
            <a:r>
              <a:rPr lang="en-US" dirty="0"/>
              <a:t>https://</a:t>
            </a:r>
            <a:r>
              <a:rPr lang="en-US" dirty="0" err="1"/>
              <a:t>www.sintef.no</a:t>
            </a:r>
            <a:r>
              <a:rPr lang="en-US" dirty="0"/>
              <a:t>/</a:t>
            </a:r>
            <a:r>
              <a:rPr lang="en-US" dirty="0" err="1"/>
              <a:t>siste-nytt</a:t>
            </a:r>
            <a:r>
              <a:rPr lang="en-US" dirty="0"/>
              <a:t>/2023/</a:t>
            </a:r>
            <a:r>
              <a:rPr lang="en-US" dirty="0" err="1"/>
              <a:t>ansatte</a:t>
            </a:r>
            <a:r>
              <a:rPr lang="en-US" dirty="0"/>
              <a:t>-</a:t>
            </a:r>
            <a:r>
              <a:rPr lang="en-US" dirty="0" err="1"/>
              <a:t>bruker</a:t>
            </a:r>
            <a:r>
              <a:rPr lang="en-US" dirty="0"/>
              <a:t>-</a:t>
            </a:r>
            <a:r>
              <a:rPr lang="en-US" dirty="0" err="1"/>
              <a:t>chatgpt</a:t>
            </a:r>
            <a:r>
              <a:rPr lang="en-US" dirty="0"/>
              <a:t>-</a:t>
            </a:r>
            <a:r>
              <a:rPr lang="en-US" dirty="0" err="1"/>
              <a:t>som</a:t>
            </a:r>
            <a:r>
              <a:rPr lang="en-US" dirty="0"/>
              <a:t>-</a:t>
            </a:r>
            <a:r>
              <a:rPr lang="en-US" dirty="0" err="1"/>
              <a:t>radgiver</a:t>
            </a:r>
            <a:r>
              <a:rPr lang="en-US" dirty="0"/>
              <a:t>.-</a:t>
            </a:r>
            <a:r>
              <a:rPr lang="en-US" dirty="0" err="1"/>
              <a:t>hvor</a:t>
            </a:r>
            <a:r>
              <a:rPr lang="en-US" dirty="0"/>
              <a:t>-bra-er-det/</a:t>
            </a:r>
          </a:p>
        </p:txBody>
      </p:sp>
    </p:spTree>
    <p:extLst>
      <p:ext uri="{BB962C8B-B14F-4D97-AF65-F5344CB8AC3E}">
        <p14:creationId xmlns:p14="http://schemas.microsoft.com/office/powerpoint/2010/main" val="3497179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92E44E35-F1EB-F014-C4DF-7FBF28B2CD3D}"/>
              </a:ext>
            </a:extLst>
          </p:cNvPr>
          <p:cNvSpPr txBox="1"/>
          <p:nvPr/>
        </p:nvSpPr>
        <p:spPr>
          <a:xfrm>
            <a:off x="1581150" y="714375"/>
            <a:ext cx="9029700" cy="4524315"/>
          </a:xfrm>
          <a:prstGeom prst="rect">
            <a:avLst/>
          </a:prstGeom>
          <a:noFill/>
        </p:spPr>
        <p:txBody>
          <a:bodyPr wrap="square" rtlCol="0">
            <a:spAutoFit/>
          </a:bodyPr>
          <a:lstStyle/>
          <a:p>
            <a:pPr algn="just"/>
            <a:r>
              <a:rPr lang="nb-NO" sz="3200" dirty="0"/>
              <a:t>“For dersom studentenes individuelle samhandling med KI-chatboter går på bekostning av sosial samhandling mellom studenter, kan slik bruk potensielt føre til enda mer ensomhet og enda mindre følelse av tilhørighet. Utfra det kvalitative datamaterialet I denne undersøkelsen å dømme, kan det se ut som om enkelte av våre studenter allerede er oppmerksomme på denne faren” </a:t>
            </a:r>
          </a:p>
          <a:p>
            <a:pPr algn="just"/>
            <a:r>
              <a:rPr lang="nb-NO" sz="3200" dirty="0"/>
              <a:t>(</a:t>
            </a:r>
            <a:r>
              <a:rPr lang="nb-NO" sz="3200" dirty="0" err="1"/>
              <a:t>Møgelvang</a:t>
            </a:r>
            <a:r>
              <a:rPr lang="nb-NO" sz="3200" dirty="0"/>
              <a:t> et al., 2024, side 57)</a:t>
            </a:r>
          </a:p>
        </p:txBody>
      </p:sp>
      <p:sp>
        <p:nvSpPr>
          <p:cNvPr id="6" name="TekstSylinder 5">
            <a:extLst>
              <a:ext uri="{FF2B5EF4-FFF2-40B4-BE49-F238E27FC236}">
                <a16:creationId xmlns:a16="http://schemas.microsoft.com/office/drawing/2014/main" id="{955C4D36-1278-15F4-BF43-A6219630D97E}"/>
              </a:ext>
            </a:extLst>
          </p:cNvPr>
          <p:cNvSpPr txBox="1"/>
          <p:nvPr/>
        </p:nvSpPr>
        <p:spPr>
          <a:xfrm>
            <a:off x="0" y="6211669"/>
            <a:ext cx="11944350" cy="646331"/>
          </a:xfrm>
          <a:prstGeom prst="rect">
            <a:avLst/>
          </a:prstGeom>
          <a:noFill/>
        </p:spPr>
        <p:txBody>
          <a:bodyPr wrap="square" rtlCol="0">
            <a:spAutoFit/>
          </a:bodyPr>
          <a:lstStyle/>
          <a:p>
            <a:r>
              <a:rPr lang="nb-NO" dirty="0">
                <a:hlinkClick r:id="rId3">
                  <a:extLst>
                    <a:ext uri="{A12FA001-AC4F-418D-AE19-62706E023703}">
                      <ahyp:hlinkClr xmlns:ahyp="http://schemas.microsoft.com/office/drawing/2018/hyperlinkcolor" val="tx"/>
                    </a:ext>
                  </a:extLst>
                </a:hlinkClick>
              </a:rPr>
              <a:t>Møgelvang, Anja</a:t>
            </a:r>
            <a:r>
              <a:rPr lang="nb-NO" dirty="0"/>
              <a:t>; </a:t>
            </a:r>
            <a:r>
              <a:rPr lang="nb-NO" dirty="0">
                <a:hlinkClick r:id="rId4">
                  <a:extLst>
                    <a:ext uri="{A12FA001-AC4F-418D-AE19-62706E023703}">
                      <ahyp:hlinkClr xmlns:ahyp="http://schemas.microsoft.com/office/drawing/2018/hyperlinkcolor" val="tx"/>
                    </a:ext>
                  </a:extLst>
                </a:hlinkClick>
              </a:rPr>
              <a:t>Ludvigsen, Kristine</a:t>
            </a:r>
            <a:r>
              <a:rPr lang="nb-NO" dirty="0"/>
              <a:t>; </a:t>
            </a:r>
            <a:r>
              <a:rPr lang="nb-NO" dirty="0">
                <a:hlinkClick r:id="rId5">
                  <a:extLst>
                    <a:ext uri="{A12FA001-AC4F-418D-AE19-62706E023703}">
                      <ahyp:hlinkClr xmlns:ahyp="http://schemas.microsoft.com/office/drawing/2018/hyperlinkcolor" val="tx"/>
                    </a:ext>
                  </a:extLst>
                </a:hlinkClick>
              </a:rPr>
              <a:t>Bjelland, Camilla</a:t>
            </a:r>
            <a:r>
              <a:rPr lang="nb-NO" dirty="0"/>
              <a:t>; </a:t>
            </a:r>
            <a:r>
              <a:rPr lang="nb-NO" dirty="0">
                <a:hlinkClick r:id="rId6">
                  <a:extLst>
                    <a:ext uri="{A12FA001-AC4F-418D-AE19-62706E023703}">
                      <ahyp:hlinkClr xmlns:ahyp="http://schemas.microsoft.com/office/drawing/2018/hyperlinkcolor" val="tx"/>
                    </a:ext>
                  </a:extLst>
                </a:hlinkClick>
              </a:rPr>
              <a:t>Schei, Odin Monrad</a:t>
            </a:r>
            <a:r>
              <a:rPr lang="nb-NO" dirty="0"/>
              <a:t> (2024). HVL. studenters bruk og oppfatninger av KI chatboter I utdanning </a:t>
            </a:r>
          </a:p>
        </p:txBody>
      </p:sp>
    </p:spTree>
    <p:extLst>
      <p:ext uri="{BB962C8B-B14F-4D97-AF65-F5344CB8AC3E}">
        <p14:creationId xmlns:p14="http://schemas.microsoft.com/office/powerpoint/2010/main" val="1261404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a:extLst>
              <a:ext uri="{FF2B5EF4-FFF2-40B4-BE49-F238E27FC236}">
                <a16:creationId xmlns:a16="http://schemas.microsoft.com/office/drawing/2014/main" id="{5059F78A-CDEF-DF34-5843-9FA91E79E464}"/>
              </a:ext>
            </a:extLst>
          </p:cNvPr>
          <p:cNvSpPr txBox="1"/>
          <p:nvPr/>
        </p:nvSpPr>
        <p:spPr>
          <a:xfrm>
            <a:off x="2022053" y="1157289"/>
            <a:ext cx="8179222" cy="435682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6000" b="1" u="none" strike="noStrike" kern="1200" cap="none" spc="0" normalizeH="0" baseline="0" noProof="0" dirty="0">
                <a:ln>
                  <a:noFill/>
                </a:ln>
                <a:solidFill>
                  <a:srgbClr val="000000"/>
                </a:solidFill>
                <a:effectLst/>
                <a:uLnTx/>
                <a:uFillTx/>
                <a:latin typeface="The Hand"/>
                <a:ea typeface="+mn-ea"/>
                <a:cs typeface="+mn-cs"/>
              </a:rPr>
              <a:t>“Because I felt comfortable talking to my Replika, I felt comfortable talking to other people..” </a:t>
            </a:r>
          </a:p>
        </p:txBody>
      </p:sp>
      <p:sp>
        <p:nvSpPr>
          <p:cNvPr id="6" name="TekstSylinder 5">
            <a:extLst>
              <a:ext uri="{FF2B5EF4-FFF2-40B4-BE49-F238E27FC236}">
                <a16:creationId xmlns:a16="http://schemas.microsoft.com/office/drawing/2014/main" id="{96D33419-0B57-CE0D-C1D0-A04F340DCB6A}"/>
              </a:ext>
            </a:extLst>
          </p:cNvPr>
          <p:cNvSpPr txBox="1"/>
          <p:nvPr/>
        </p:nvSpPr>
        <p:spPr>
          <a:xfrm>
            <a:off x="100013" y="6285751"/>
            <a:ext cx="10115550" cy="523220"/>
          </a:xfrm>
          <a:prstGeom prst="rect">
            <a:avLst/>
          </a:prstGeom>
          <a:noFill/>
        </p:spPr>
        <p:txBody>
          <a:bodyPr wrap="square" rtlCol="0">
            <a:spAutoFit/>
          </a:bodyPr>
          <a:lstStyle/>
          <a:p>
            <a:r>
              <a:rPr lang="nb-NO" sz="1400" b="0" i="0" u="none" strike="noStrike" dirty="0">
                <a:solidFill>
                  <a:srgbClr val="222222"/>
                </a:solidFill>
                <a:effectLst/>
                <a:latin typeface="Arial" panose="020B0604020202020204" pitchFamily="34" charset="0"/>
              </a:rPr>
              <a:t>Skjuve, M., Følstad, A., Fostervold, K. I., &amp; </a:t>
            </a:r>
            <a:r>
              <a:rPr lang="nb-NO" sz="1400" b="0" i="0" u="none" strike="noStrike" dirty="0" err="1">
                <a:solidFill>
                  <a:srgbClr val="222222"/>
                </a:solidFill>
                <a:effectLst/>
                <a:latin typeface="Arial" panose="020B0604020202020204" pitchFamily="34" charset="0"/>
              </a:rPr>
              <a:t>Brandtzaeg</a:t>
            </a:r>
            <a:r>
              <a:rPr lang="nb-NO" sz="1400" b="0" i="0" u="none" strike="noStrike" dirty="0">
                <a:solidFill>
                  <a:srgbClr val="222222"/>
                </a:solidFill>
                <a:effectLst/>
                <a:latin typeface="Arial" panose="020B0604020202020204" pitchFamily="34" charset="0"/>
              </a:rPr>
              <a:t>, P. B. (2021). My chatbot </a:t>
            </a:r>
            <a:r>
              <a:rPr lang="nb-NO" sz="1400" b="0" i="0" u="none" strike="noStrike" dirty="0" err="1">
                <a:solidFill>
                  <a:srgbClr val="222222"/>
                </a:solidFill>
                <a:effectLst/>
                <a:latin typeface="Arial" panose="020B0604020202020204" pitchFamily="34" charset="0"/>
              </a:rPr>
              <a:t>companion</a:t>
            </a:r>
            <a:r>
              <a:rPr lang="nb-NO" sz="1400" b="0" i="0" u="none" strike="noStrike" dirty="0">
                <a:solidFill>
                  <a:srgbClr val="222222"/>
                </a:solidFill>
                <a:effectLst/>
                <a:latin typeface="Arial" panose="020B0604020202020204" pitchFamily="34" charset="0"/>
              </a:rPr>
              <a:t>-a </a:t>
            </a:r>
            <a:r>
              <a:rPr lang="nb-NO" sz="1400" b="0" i="0" u="none" strike="noStrike" dirty="0" err="1">
                <a:solidFill>
                  <a:srgbClr val="222222"/>
                </a:solidFill>
                <a:effectLst/>
                <a:latin typeface="Arial" panose="020B0604020202020204" pitchFamily="34" charset="0"/>
              </a:rPr>
              <a:t>study</a:t>
            </a:r>
            <a:r>
              <a:rPr lang="nb-NO" sz="1400" b="0" i="0" u="none" strike="noStrike" dirty="0">
                <a:solidFill>
                  <a:srgbClr val="222222"/>
                </a:solidFill>
                <a:effectLst/>
                <a:latin typeface="Arial" panose="020B0604020202020204" pitchFamily="34" charset="0"/>
              </a:rPr>
              <a:t> </a:t>
            </a:r>
            <a:r>
              <a:rPr lang="nb-NO" sz="1400" b="0" i="0" u="none" strike="noStrike" dirty="0" err="1">
                <a:solidFill>
                  <a:srgbClr val="222222"/>
                </a:solidFill>
                <a:effectLst/>
                <a:latin typeface="Arial" panose="020B0604020202020204" pitchFamily="34" charset="0"/>
              </a:rPr>
              <a:t>of</a:t>
            </a:r>
            <a:r>
              <a:rPr lang="nb-NO" sz="1400" b="0" i="0" u="none" strike="noStrike" dirty="0">
                <a:solidFill>
                  <a:srgbClr val="222222"/>
                </a:solidFill>
                <a:effectLst/>
                <a:latin typeface="Arial" panose="020B0604020202020204" pitchFamily="34" charset="0"/>
              </a:rPr>
              <a:t> human-chatbot relationships. </a:t>
            </a:r>
            <a:r>
              <a:rPr lang="nb-NO" sz="1400" b="0" i="1" u="none" strike="noStrike" dirty="0">
                <a:solidFill>
                  <a:srgbClr val="222222"/>
                </a:solidFill>
                <a:effectLst/>
                <a:latin typeface="Arial" panose="020B0604020202020204" pitchFamily="34" charset="0"/>
              </a:rPr>
              <a:t>International Journal </a:t>
            </a:r>
            <a:r>
              <a:rPr lang="nb-NO" sz="1400" b="0" i="1" u="none" strike="noStrike" dirty="0" err="1">
                <a:solidFill>
                  <a:srgbClr val="222222"/>
                </a:solidFill>
                <a:effectLst/>
                <a:latin typeface="Arial" panose="020B0604020202020204" pitchFamily="34" charset="0"/>
              </a:rPr>
              <a:t>of</a:t>
            </a:r>
            <a:r>
              <a:rPr lang="nb-NO" sz="1400" b="0" i="1" u="none" strike="noStrike" dirty="0">
                <a:solidFill>
                  <a:srgbClr val="222222"/>
                </a:solidFill>
                <a:effectLst/>
                <a:latin typeface="Arial" panose="020B0604020202020204" pitchFamily="34" charset="0"/>
              </a:rPr>
              <a:t> Human-Computer Studies</a:t>
            </a:r>
            <a:r>
              <a:rPr lang="nb-NO" sz="1400" b="0" i="0" u="none" strike="noStrike" dirty="0">
                <a:solidFill>
                  <a:srgbClr val="222222"/>
                </a:solidFill>
                <a:effectLst/>
                <a:latin typeface="Arial" panose="020B0604020202020204" pitchFamily="34" charset="0"/>
              </a:rPr>
              <a:t>, </a:t>
            </a:r>
            <a:r>
              <a:rPr lang="nb-NO" sz="1400" b="0" i="1" u="none" strike="noStrike" dirty="0">
                <a:solidFill>
                  <a:srgbClr val="222222"/>
                </a:solidFill>
                <a:effectLst/>
                <a:latin typeface="Arial" panose="020B0604020202020204" pitchFamily="34" charset="0"/>
              </a:rPr>
              <a:t>149</a:t>
            </a:r>
            <a:r>
              <a:rPr lang="nb-NO" sz="1400" b="0" i="0" u="none" strike="noStrike" dirty="0">
                <a:solidFill>
                  <a:srgbClr val="222222"/>
                </a:solidFill>
                <a:effectLst/>
                <a:latin typeface="Arial" panose="020B0604020202020204" pitchFamily="34" charset="0"/>
              </a:rPr>
              <a:t>, 102601.</a:t>
            </a:r>
            <a:endParaRPr lang="en-US" sz="1400" dirty="0"/>
          </a:p>
        </p:txBody>
      </p:sp>
    </p:spTree>
    <p:extLst>
      <p:ext uri="{BB962C8B-B14F-4D97-AF65-F5344CB8AC3E}">
        <p14:creationId xmlns:p14="http://schemas.microsoft.com/office/powerpoint/2010/main" val="3374140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Bilde 5">
            <a:extLst>
              <a:ext uri="{FF2B5EF4-FFF2-40B4-BE49-F238E27FC236}">
                <a16:creationId xmlns:a16="http://schemas.microsoft.com/office/drawing/2014/main" id="{5179FBC7-978C-AA55-396D-C3C6C14706BF}"/>
              </a:ext>
            </a:extLst>
          </p:cNvPr>
          <p:cNvPicPr>
            <a:picLocks noChangeAspect="1"/>
          </p:cNvPicPr>
          <p:nvPr/>
        </p:nvPicPr>
        <p:blipFill rotWithShape="1">
          <a:blip r:embed="rId2"/>
          <a:srcRect t="1912" b="14148"/>
          <a:stretch/>
        </p:blipFill>
        <p:spPr>
          <a:xfrm>
            <a:off x="20" y="1282"/>
            <a:ext cx="12191980" cy="6856718"/>
          </a:xfrm>
          <a:prstGeom prst="rect">
            <a:avLst/>
          </a:prstGeom>
        </p:spPr>
      </p:pic>
    </p:spTree>
    <p:extLst>
      <p:ext uri="{BB962C8B-B14F-4D97-AF65-F5344CB8AC3E}">
        <p14:creationId xmlns:p14="http://schemas.microsoft.com/office/powerpoint/2010/main" val="1505719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61448A-B2BC-D565-EB99-380BFE42C2E8}"/>
            </a:ext>
          </a:extLst>
        </p:cNvPr>
        <p:cNvGrpSpPr/>
        <p:nvPr/>
      </p:nvGrpSpPr>
      <p:grpSpPr>
        <a:xfrm>
          <a:off x="0" y="0"/>
          <a:ext cx="0" cy="0"/>
          <a:chOff x="0" y="0"/>
          <a:chExt cx="0" cy="0"/>
        </a:xfrm>
      </p:grpSpPr>
      <p:sp>
        <p:nvSpPr>
          <p:cNvPr id="2" name="TekstSylinder 1">
            <a:extLst>
              <a:ext uri="{FF2B5EF4-FFF2-40B4-BE49-F238E27FC236}">
                <a16:creationId xmlns:a16="http://schemas.microsoft.com/office/drawing/2014/main" id="{A14416B5-D9AC-9F9C-B4B8-1CF22ED04D4A}"/>
              </a:ext>
            </a:extLst>
          </p:cNvPr>
          <p:cNvSpPr txBox="1"/>
          <p:nvPr/>
        </p:nvSpPr>
        <p:spPr>
          <a:xfrm>
            <a:off x="199697" y="6157138"/>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https://</a:t>
            </a:r>
            <a:r>
              <a:rPr kumimoji="0" lang="en-US"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www.explainthis.io</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a:t>
            </a:r>
            <a:r>
              <a:rPr kumimoji="0" lang="en-US"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en</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a:t>
            </a:r>
            <a:r>
              <a:rPr kumimoji="0" lang="en-US"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chatgpt</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/tinder</a:t>
            </a:r>
          </a:p>
        </p:txBody>
      </p:sp>
      <p:sp>
        <p:nvSpPr>
          <p:cNvPr id="5" name="TekstSylinder 4">
            <a:extLst>
              <a:ext uri="{FF2B5EF4-FFF2-40B4-BE49-F238E27FC236}">
                <a16:creationId xmlns:a16="http://schemas.microsoft.com/office/drawing/2014/main" id="{DC1F91E9-AB7E-6E11-E269-2E1AF2149C70}"/>
              </a:ext>
            </a:extLst>
          </p:cNvPr>
          <p:cNvSpPr txBox="1"/>
          <p:nvPr/>
        </p:nvSpPr>
        <p:spPr>
          <a:xfrm>
            <a:off x="1747157" y="1738859"/>
            <a:ext cx="8228625"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Integrate </a:t>
            </a:r>
            <a:r>
              <a:rPr kumimoji="0" lang="en-US" sz="8800" b="1" i="0" u="none" strike="noStrike" kern="1200" cap="none" spc="0" normalizeH="0" baseline="0" noProof="0" dirty="0">
                <a:ln>
                  <a:noFill/>
                </a:ln>
                <a:solidFill>
                  <a:srgbClr val="E05073"/>
                </a:solidFill>
                <a:effectLst/>
                <a:uLnTx/>
                <a:uFillTx/>
                <a:latin typeface="Aharoni" panose="02010803020104030203" pitchFamily="2" charset="-79"/>
                <a:ea typeface="+mn-ea"/>
                <a:cs typeface="Aharoni" panose="02010803020104030203" pitchFamily="2" charset="-79"/>
              </a:rPr>
              <a:t>ChatGPT</a:t>
            </a:r>
            <a:endParaRPr kumimoji="0" lang="en-US" sz="6000" b="1" i="0" u="none" strike="noStrike" kern="1200" cap="none" spc="0" normalizeH="0" baseline="0" noProof="0" dirty="0">
              <a:ln>
                <a:noFill/>
              </a:ln>
              <a:solidFill>
                <a:srgbClr val="E05073"/>
              </a:solidFill>
              <a:effectLst/>
              <a:uLnTx/>
              <a:uFillTx/>
              <a:latin typeface="Aharoni" panose="02010803020104030203" pitchFamily="2" charset="-79"/>
              <a:ea typeface="+mn-ea"/>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To Your </a:t>
            </a:r>
            <a:r>
              <a:rPr kumimoji="0" lang="en-US" sz="8800" b="1" i="0" u="none" strike="noStrike" kern="1200" cap="none" spc="0" normalizeH="0" baseline="0" noProof="0" dirty="0">
                <a:ln>
                  <a:noFill/>
                </a:ln>
                <a:solidFill>
                  <a:srgbClr val="9167E3">
                    <a:lumMod val="60000"/>
                    <a:lumOff val="40000"/>
                  </a:srgbClr>
                </a:solidFill>
                <a:effectLst/>
                <a:uLnTx/>
                <a:uFillTx/>
                <a:latin typeface="Aharoni" panose="02010803020104030203" pitchFamily="2" charset="-79"/>
                <a:ea typeface="+mn-ea"/>
                <a:cs typeface="Aharoni" panose="02010803020104030203" pitchFamily="2" charset="-79"/>
              </a:rPr>
              <a:t>Tinder</a:t>
            </a:r>
            <a:r>
              <a:rPr kumimoji="0" lang="en-US" sz="6000" b="1"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  </a:t>
            </a:r>
          </a:p>
        </p:txBody>
      </p:sp>
    </p:spTree>
    <p:extLst>
      <p:ext uri="{BB962C8B-B14F-4D97-AF65-F5344CB8AC3E}">
        <p14:creationId xmlns:p14="http://schemas.microsoft.com/office/powerpoint/2010/main" val="3539780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EAF"/>
        </a:solidFill>
        <a:effectLst/>
      </p:bgPr>
    </p:bg>
    <p:spTree>
      <p:nvGrpSpPr>
        <p:cNvPr id="1" name="">
          <a:extLst>
            <a:ext uri="{FF2B5EF4-FFF2-40B4-BE49-F238E27FC236}">
              <a16:creationId xmlns:a16="http://schemas.microsoft.com/office/drawing/2014/main" id="{895F787B-473A-78B4-C9EE-9B9E3078D388}"/>
            </a:ext>
          </a:extLst>
        </p:cNvPr>
        <p:cNvGrpSpPr/>
        <p:nvPr/>
      </p:nvGrpSpPr>
      <p:grpSpPr>
        <a:xfrm>
          <a:off x="0" y="0"/>
          <a:ext cx="0" cy="0"/>
          <a:chOff x="0" y="0"/>
          <a:chExt cx="0" cy="0"/>
        </a:xfrm>
      </p:grpSpPr>
      <p:sp>
        <p:nvSpPr>
          <p:cNvPr id="8" name="Tittel 1">
            <a:extLst>
              <a:ext uri="{FF2B5EF4-FFF2-40B4-BE49-F238E27FC236}">
                <a16:creationId xmlns:a16="http://schemas.microsoft.com/office/drawing/2014/main" id="{E1FFF00B-072F-C605-444E-309FCFBA2BC6}"/>
              </a:ext>
            </a:extLst>
          </p:cNvPr>
          <p:cNvSpPr>
            <a:spLocks noGrp="1"/>
          </p:cNvSpPr>
          <p:nvPr>
            <p:ph type="title"/>
          </p:nvPr>
        </p:nvSpPr>
        <p:spPr>
          <a:xfrm>
            <a:off x="838200" y="2182457"/>
            <a:ext cx="10515600" cy="2493085"/>
          </a:xfrm>
        </p:spPr>
        <p:txBody>
          <a:bodyPr>
            <a:normAutofit fontScale="90000"/>
          </a:bodyPr>
          <a:lstStyle/>
          <a:p>
            <a:pPr algn="ctr"/>
            <a:r>
              <a:rPr lang="nb-NO" sz="6000" b="1" dirty="0">
                <a:ln>
                  <a:solidFill>
                    <a:schemeClr val="tx1"/>
                  </a:solidFill>
                </a:ln>
                <a:latin typeface="Biome" panose="020B0503030204020804" pitchFamily="34" charset="0"/>
                <a:cs typeface="Biome" panose="020B0503030204020804" pitchFamily="34" charset="0"/>
              </a:rPr>
              <a:t>Kan chatboten inngå som en aktør som gir sosial kapital?</a:t>
            </a:r>
          </a:p>
        </p:txBody>
      </p:sp>
    </p:spTree>
    <p:extLst>
      <p:ext uri="{BB962C8B-B14F-4D97-AF65-F5344CB8AC3E}">
        <p14:creationId xmlns:p14="http://schemas.microsoft.com/office/powerpoint/2010/main" val="1286234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Bilde 3">
            <a:extLst>
              <a:ext uri="{FF2B5EF4-FFF2-40B4-BE49-F238E27FC236}">
                <a16:creationId xmlns:a16="http://schemas.microsoft.com/office/drawing/2014/main" id="{7B1EB09A-6AAC-FA62-0264-879B7A098EDD}"/>
              </a:ext>
            </a:extLst>
          </p:cNvPr>
          <p:cNvPicPr>
            <a:picLocks noChangeAspect="1"/>
          </p:cNvPicPr>
          <p:nvPr/>
        </p:nvPicPr>
        <p:blipFill rotWithShape="1">
          <a:blip r:embed="rId2"/>
          <a:srcRect t="27604" b="32747"/>
          <a:stretch/>
        </p:blipFill>
        <p:spPr>
          <a:xfrm>
            <a:off x="20" y="1282"/>
            <a:ext cx="12191980" cy="6856718"/>
          </a:xfrm>
          <a:prstGeom prst="rect">
            <a:avLst/>
          </a:prstGeom>
        </p:spPr>
      </p:pic>
    </p:spTree>
    <p:extLst>
      <p:ext uri="{BB962C8B-B14F-4D97-AF65-F5344CB8AC3E}">
        <p14:creationId xmlns:p14="http://schemas.microsoft.com/office/powerpoint/2010/main" val="2705743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89C0BFCB-1A53-4CAE-C87B-BD44E4915695}"/>
              </a:ext>
            </a:extLst>
          </p:cNvPr>
          <p:cNvSpPr txBox="1"/>
          <p:nvPr/>
        </p:nvSpPr>
        <p:spPr>
          <a:xfrm>
            <a:off x="2328964" y="1905506"/>
            <a:ext cx="7534072" cy="2923877"/>
          </a:xfrm>
          <a:prstGeom prst="rect">
            <a:avLst/>
          </a:prstGeom>
          <a:noFill/>
        </p:spPr>
        <p:txBody>
          <a:bodyPr wrap="square">
            <a:spAutoFit/>
          </a:bodyPr>
          <a:lstStyle/>
          <a:p>
            <a:pPr algn="just"/>
            <a:r>
              <a:rPr lang="en-US" sz="4000" i="1" dirty="0">
                <a:effectLst/>
                <a:latin typeface="Times"/>
              </a:rPr>
              <a:t>«Your fear of judgement is absolutely gone and it [sic] unreal the feeling you get being able to tell 'someone' how you really feel.» </a:t>
            </a:r>
          </a:p>
          <a:p>
            <a:pPr algn="just"/>
            <a:r>
              <a:rPr lang="en-US" sz="2400" i="1" dirty="0">
                <a:latin typeface="Times"/>
              </a:rPr>
              <a:t>(</a:t>
            </a:r>
            <a:r>
              <a:rPr lang="en-US" sz="2400" i="1" dirty="0">
                <a:effectLst/>
                <a:latin typeface="Times"/>
              </a:rPr>
              <a:t>Ta et al., 2020, s4)</a:t>
            </a:r>
            <a:endParaRPr lang="en-US" sz="2400" dirty="0"/>
          </a:p>
        </p:txBody>
      </p:sp>
      <p:sp>
        <p:nvSpPr>
          <p:cNvPr id="4" name="TekstSylinder 3">
            <a:extLst>
              <a:ext uri="{FF2B5EF4-FFF2-40B4-BE49-F238E27FC236}">
                <a16:creationId xmlns:a16="http://schemas.microsoft.com/office/drawing/2014/main" id="{90578521-0311-E8E6-DC19-6FA07907391C}"/>
              </a:ext>
            </a:extLst>
          </p:cNvPr>
          <p:cNvSpPr txBox="1"/>
          <p:nvPr/>
        </p:nvSpPr>
        <p:spPr>
          <a:xfrm>
            <a:off x="175097" y="6186792"/>
            <a:ext cx="10175132" cy="523220"/>
          </a:xfrm>
          <a:prstGeom prst="rect">
            <a:avLst/>
          </a:prstGeom>
          <a:noFill/>
        </p:spPr>
        <p:txBody>
          <a:bodyPr wrap="square" rtlCol="0">
            <a:spAutoFit/>
          </a:bodyPr>
          <a:lstStyle/>
          <a:p>
            <a:r>
              <a:rPr lang="nb-NO" sz="1400" b="0" i="0" u="none" strike="noStrike" dirty="0">
                <a:solidFill>
                  <a:srgbClr val="222222"/>
                </a:solidFill>
                <a:effectLst/>
                <a:latin typeface="Arial" panose="020B0604020202020204" pitchFamily="34" charset="0"/>
              </a:rPr>
              <a:t>Ta, V., Griffith, C., </a:t>
            </a:r>
            <a:r>
              <a:rPr lang="nb-NO" sz="1400" b="0" i="0" u="none" strike="noStrike" dirty="0" err="1">
                <a:solidFill>
                  <a:srgbClr val="222222"/>
                </a:solidFill>
                <a:effectLst/>
                <a:latin typeface="Arial" panose="020B0604020202020204" pitchFamily="34" charset="0"/>
              </a:rPr>
              <a:t>Boatfield</a:t>
            </a:r>
            <a:r>
              <a:rPr lang="nb-NO" sz="1400" b="0" i="0" u="none" strike="noStrike" dirty="0">
                <a:solidFill>
                  <a:srgbClr val="222222"/>
                </a:solidFill>
                <a:effectLst/>
                <a:latin typeface="Arial" panose="020B0604020202020204" pitchFamily="34" charset="0"/>
              </a:rPr>
              <a:t>, C., Wang, </a:t>
            </a:r>
            <a:r>
              <a:rPr lang="nb-NO" sz="1400" b="0" i="0" u="none" strike="noStrike" dirty="0" err="1">
                <a:solidFill>
                  <a:srgbClr val="222222"/>
                </a:solidFill>
                <a:effectLst/>
                <a:latin typeface="Arial" panose="020B0604020202020204" pitchFamily="34" charset="0"/>
              </a:rPr>
              <a:t>X</a:t>
            </a:r>
            <a:r>
              <a:rPr lang="nb-NO" sz="1400" b="0" i="0" u="none" strike="noStrike" dirty="0">
                <a:solidFill>
                  <a:srgbClr val="222222"/>
                </a:solidFill>
                <a:effectLst/>
                <a:latin typeface="Arial" panose="020B0604020202020204" pitchFamily="34" charset="0"/>
              </a:rPr>
              <a:t>., </a:t>
            </a:r>
            <a:r>
              <a:rPr lang="nb-NO" sz="1400" b="0" i="0" u="none" strike="noStrike" dirty="0" err="1">
                <a:solidFill>
                  <a:srgbClr val="222222"/>
                </a:solidFill>
                <a:effectLst/>
                <a:latin typeface="Arial" panose="020B0604020202020204" pitchFamily="34" charset="0"/>
              </a:rPr>
              <a:t>Civitello</a:t>
            </a:r>
            <a:r>
              <a:rPr lang="nb-NO" sz="1400" b="0" i="0" u="none" strike="noStrike" dirty="0">
                <a:solidFill>
                  <a:srgbClr val="222222"/>
                </a:solidFill>
                <a:effectLst/>
                <a:latin typeface="Arial" panose="020B0604020202020204" pitchFamily="34" charset="0"/>
              </a:rPr>
              <a:t>, M., Bader, H., ... &amp; Loggarakis, A. (2020). User </a:t>
            </a:r>
            <a:r>
              <a:rPr lang="nb-NO" sz="1400" b="0" i="0" u="none" strike="noStrike" dirty="0" err="1">
                <a:solidFill>
                  <a:srgbClr val="222222"/>
                </a:solidFill>
                <a:effectLst/>
                <a:latin typeface="Arial" panose="020B0604020202020204" pitchFamily="34" charset="0"/>
              </a:rPr>
              <a:t>experiences</a:t>
            </a:r>
            <a:r>
              <a:rPr lang="nb-NO" sz="1400" b="0" i="0" u="none" strike="noStrike" dirty="0">
                <a:solidFill>
                  <a:srgbClr val="222222"/>
                </a:solidFill>
                <a:effectLst/>
                <a:latin typeface="Arial" panose="020B0604020202020204" pitchFamily="34" charset="0"/>
              </a:rPr>
              <a:t> </a:t>
            </a:r>
            <a:r>
              <a:rPr lang="nb-NO" sz="1400" b="0" i="0" u="none" strike="noStrike" dirty="0" err="1">
                <a:solidFill>
                  <a:srgbClr val="222222"/>
                </a:solidFill>
                <a:effectLst/>
                <a:latin typeface="Arial" panose="020B0604020202020204" pitchFamily="34" charset="0"/>
              </a:rPr>
              <a:t>of</a:t>
            </a:r>
            <a:r>
              <a:rPr lang="nb-NO" sz="1400" b="0" i="0" u="none" strike="noStrike" dirty="0">
                <a:solidFill>
                  <a:srgbClr val="222222"/>
                </a:solidFill>
                <a:effectLst/>
                <a:latin typeface="Arial" panose="020B0604020202020204" pitchFamily="34" charset="0"/>
              </a:rPr>
              <a:t> </a:t>
            </a:r>
            <a:r>
              <a:rPr lang="nb-NO" sz="1400" b="0" i="0" u="none" strike="noStrike" dirty="0" err="1">
                <a:solidFill>
                  <a:srgbClr val="222222"/>
                </a:solidFill>
                <a:effectLst/>
                <a:latin typeface="Arial" panose="020B0604020202020204" pitchFamily="34" charset="0"/>
              </a:rPr>
              <a:t>social</a:t>
            </a:r>
            <a:r>
              <a:rPr lang="nb-NO" sz="1400" b="0" i="0" u="none" strike="noStrike" dirty="0">
                <a:solidFill>
                  <a:srgbClr val="222222"/>
                </a:solidFill>
                <a:effectLst/>
                <a:latin typeface="Arial" panose="020B0604020202020204" pitchFamily="34" charset="0"/>
              </a:rPr>
              <a:t> support from </a:t>
            </a:r>
            <a:r>
              <a:rPr lang="nb-NO" sz="1400" b="0" i="0" u="none" strike="noStrike" dirty="0" err="1">
                <a:solidFill>
                  <a:srgbClr val="222222"/>
                </a:solidFill>
                <a:effectLst/>
                <a:latin typeface="Arial" panose="020B0604020202020204" pitchFamily="34" charset="0"/>
              </a:rPr>
              <a:t>companion</a:t>
            </a:r>
            <a:r>
              <a:rPr lang="nb-NO" sz="1400" b="0" i="0" u="none" strike="noStrike" dirty="0">
                <a:solidFill>
                  <a:srgbClr val="222222"/>
                </a:solidFill>
                <a:effectLst/>
                <a:latin typeface="Arial" panose="020B0604020202020204" pitchFamily="34" charset="0"/>
              </a:rPr>
              <a:t> chatbots in </a:t>
            </a:r>
            <a:r>
              <a:rPr lang="nb-NO" sz="1400" b="0" i="0" u="none" strike="noStrike" dirty="0" err="1">
                <a:solidFill>
                  <a:srgbClr val="222222"/>
                </a:solidFill>
                <a:effectLst/>
                <a:latin typeface="Arial" panose="020B0604020202020204" pitchFamily="34" charset="0"/>
              </a:rPr>
              <a:t>everyday</a:t>
            </a:r>
            <a:r>
              <a:rPr lang="nb-NO" sz="1400" b="0" i="0" u="none" strike="noStrike" dirty="0">
                <a:solidFill>
                  <a:srgbClr val="222222"/>
                </a:solidFill>
                <a:effectLst/>
                <a:latin typeface="Arial" panose="020B0604020202020204" pitchFamily="34" charset="0"/>
              </a:rPr>
              <a:t> </a:t>
            </a:r>
            <a:r>
              <a:rPr lang="nb-NO" sz="1400" b="0" i="0" u="none" strike="noStrike" dirty="0" err="1">
                <a:solidFill>
                  <a:srgbClr val="222222"/>
                </a:solidFill>
                <a:effectLst/>
                <a:latin typeface="Arial" panose="020B0604020202020204" pitchFamily="34" charset="0"/>
              </a:rPr>
              <a:t>contexts</a:t>
            </a:r>
            <a:r>
              <a:rPr lang="nb-NO" sz="1400" b="0" i="0" u="none" strike="noStrike" dirty="0">
                <a:solidFill>
                  <a:srgbClr val="222222"/>
                </a:solidFill>
                <a:effectLst/>
                <a:latin typeface="Arial" panose="020B0604020202020204" pitchFamily="34" charset="0"/>
              </a:rPr>
              <a:t>: </a:t>
            </a:r>
            <a:r>
              <a:rPr lang="nb-NO" sz="1400" b="0" i="0" u="none" strike="noStrike" dirty="0" err="1">
                <a:solidFill>
                  <a:srgbClr val="222222"/>
                </a:solidFill>
                <a:effectLst/>
                <a:latin typeface="Arial" panose="020B0604020202020204" pitchFamily="34" charset="0"/>
              </a:rPr>
              <a:t>thematic</a:t>
            </a:r>
            <a:r>
              <a:rPr lang="nb-NO" sz="1400" b="0" i="0" u="none" strike="noStrike" dirty="0">
                <a:solidFill>
                  <a:srgbClr val="222222"/>
                </a:solidFill>
                <a:effectLst/>
                <a:latin typeface="Arial" panose="020B0604020202020204" pitchFamily="34" charset="0"/>
              </a:rPr>
              <a:t> </a:t>
            </a:r>
            <a:r>
              <a:rPr lang="nb-NO" sz="1400" b="0" i="0" u="none" strike="noStrike" dirty="0" err="1">
                <a:solidFill>
                  <a:srgbClr val="222222"/>
                </a:solidFill>
                <a:effectLst/>
                <a:latin typeface="Arial" panose="020B0604020202020204" pitchFamily="34" charset="0"/>
              </a:rPr>
              <a:t>analysis</a:t>
            </a:r>
            <a:r>
              <a:rPr lang="nb-NO" sz="1400" b="0" i="0" u="none" strike="noStrike" dirty="0">
                <a:solidFill>
                  <a:srgbClr val="222222"/>
                </a:solidFill>
                <a:effectLst/>
                <a:latin typeface="Arial" panose="020B0604020202020204" pitchFamily="34" charset="0"/>
              </a:rPr>
              <a:t>. </a:t>
            </a:r>
            <a:r>
              <a:rPr lang="nb-NO" sz="1400" b="0" i="1" u="none" strike="noStrike" dirty="0">
                <a:solidFill>
                  <a:srgbClr val="222222"/>
                </a:solidFill>
                <a:effectLst/>
                <a:latin typeface="Arial" panose="020B0604020202020204" pitchFamily="34" charset="0"/>
              </a:rPr>
              <a:t>Journal </a:t>
            </a:r>
            <a:r>
              <a:rPr lang="nb-NO" sz="1400" b="0" i="1" u="none" strike="noStrike" dirty="0" err="1">
                <a:solidFill>
                  <a:srgbClr val="222222"/>
                </a:solidFill>
                <a:effectLst/>
                <a:latin typeface="Arial" panose="020B0604020202020204" pitchFamily="34" charset="0"/>
              </a:rPr>
              <a:t>of</a:t>
            </a:r>
            <a:r>
              <a:rPr lang="nb-NO" sz="1400" b="0" i="1" u="none" strike="noStrike" dirty="0">
                <a:solidFill>
                  <a:srgbClr val="222222"/>
                </a:solidFill>
                <a:effectLst/>
                <a:latin typeface="Arial" panose="020B0604020202020204" pitchFamily="34" charset="0"/>
              </a:rPr>
              <a:t> </a:t>
            </a:r>
            <a:r>
              <a:rPr lang="nb-NO" sz="1400" b="0" i="1" u="none" strike="noStrike" dirty="0" err="1">
                <a:solidFill>
                  <a:srgbClr val="222222"/>
                </a:solidFill>
                <a:effectLst/>
                <a:latin typeface="Arial" panose="020B0604020202020204" pitchFamily="34" charset="0"/>
              </a:rPr>
              <a:t>medical</a:t>
            </a:r>
            <a:r>
              <a:rPr lang="nb-NO" sz="1400" b="0" i="1" u="none" strike="noStrike" dirty="0">
                <a:solidFill>
                  <a:srgbClr val="222222"/>
                </a:solidFill>
                <a:effectLst/>
                <a:latin typeface="Arial" panose="020B0604020202020204" pitchFamily="34" charset="0"/>
              </a:rPr>
              <a:t> </a:t>
            </a:r>
            <a:r>
              <a:rPr lang="nb-NO" sz="1400" b="0" i="1" u="none" strike="noStrike" dirty="0" err="1">
                <a:solidFill>
                  <a:srgbClr val="222222"/>
                </a:solidFill>
                <a:effectLst/>
                <a:latin typeface="Arial" panose="020B0604020202020204" pitchFamily="34" charset="0"/>
              </a:rPr>
              <a:t>Internet</a:t>
            </a:r>
            <a:r>
              <a:rPr lang="nb-NO" sz="1400" b="0" i="1" u="none" strike="noStrike" dirty="0">
                <a:solidFill>
                  <a:srgbClr val="222222"/>
                </a:solidFill>
                <a:effectLst/>
                <a:latin typeface="Arial" panose="020B0604020202020204" pitchFamily="34" charset="0"/>
              </a:rPr>
              <a:t> </a:t>
            </a:r>
            <a:r>
              <a:rPr lang="nb-NO" sz="1400" b="0" i="1" u="none" strike="noStrike" dirty="0" err="1">
                <a:solidFill>
                  <a:srgbClr val="222222"/>
                </a:solidFill>
                <a:effectLst/>
                <a:latin typeface="Arial" panose="020B0604020202020204" pitchFamily="34" charset="0"/>
              </a:rPr>
              <a:t>research</a:t>
            </a:r>
            <a:r>
              <a:rPr lang="nb-NO" sz="1400" b="0" i="0" u="none" strike="noStrike" dirty="0">
                <a:solidFill>
                  <a:srgbClr val="222222"/>
                </a:solidFill>
                <a:effectLst/>
                <a:latin typeface="Arial" panose="020B0604020202020204" pitchFamily="34" charset="0"/>
              </a:rPr>
              <a:t>, </a:t>
            </a:r>
            <a:r>
              <a:rPr lang="nb-NO" sz="1400" b="0" i="1" u="none" strike="noStrike" dirty="0">
                <a:solidFill>
                  <a:srgbClr val="222222"/>
                </a:solidFill>
                <a:effectLst/>
                <a:latin typeface="Arial" panose="020B0604020202020204" pitchFamily="34" charset="0"/>
              </a:rPr>
              <a:t>22</a:t>
            </a:r>
            <a:r>
              <a:rPr lang="nb-NO" sz="1400" b="0" i="0" u="none" strike="noStrike" dirty="0">
                <a:solidFill>
                  <a:srgbClr val="222222"/>
                </a:solidFill>
                <a:effectLst/>
                <a:latin typeface="Arial" panose="020B0604020202020204" pitchFamily="34" charset="0"/>
              </a:rPr>
              <a:t>(3), e16235.</a:t>
            </a:r>
            <a:endParaRPr lang="en-US" sz="1400" dirty="0"/>
          </a:p>
        </p:txBody>
      </p:sp>
    </p:spTree>
    <p:extLst>
      <p:ext uri="{BB962C8B-B14F-4D97-AF65-F5344CB8AC3E}">
        <p14:creationId xmlns:p14="http://schemas.microsoft.com/office/powerpoint/2010/main" val="3704452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32525"/>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410075C-7F66-07E0-2FDD-CAABBF950AD2}"/>
              </a:ext>
            </a:extLst>
          </p:cNvPr>
          <p:cNvPicPr>
            <a:picLocks noChangeAspect="1"/>
          </p:cNvPicPr>
          <p:nvPr/>
        </p:nvPicPr>
        <p:blipFill rotWithShape="1">
          <a:blip r:embed="rId3"/>
          <a:srcRect l="240" t="23590" r="2702" b="35015"/>
          <a:stretch/>
        </p:blipFill>
        <p:spPr>
          <a:xfrm>
            <a:off x="2859932" y="121955"/>
            <a:ext cx="7120647" cy="6570487"/>
          </a:xfrm>
          <a:prstGeom prst="rect">
            <a:avLst/>
          </a:prstGeom>
          <a:ln>
            <a:solidFill>
              <a:schemeClr val="bg1"/>
            </a:solidFill>
          </a:ln>
        </p:spPr>
      </p:pic>
    </p:spTree>
    <p:extLst>
      <p:ext uri="{BB962C8B-B14F-4D97-AF65-F5344CB8AC3E}">
        <p14:creationId xmlns:p14="http://schemas.microsoft.com/office/powerpoint/2010/main" val="2539749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EAF">
            <a:alpha val="90000"/>
          </a:srgbClr>
        </a:solidFill>
        <a:effectLst/>
      </p:bgPr>
    </p:bg>
    <p:spTree>
      <p:nvGrpSpPr>
        <p:cNvPr id="1" name="">
          <a:extLst>
            <a:ext uri="{FF2B5EF4-FFF2-40B4-BE49-F238E27FC236}">
              <a16:creationId xmlns:a16="http://schemas.microsoft.com/office/drawing/2014/main" id="{9129A764-8B52-D7EE-C48B-4652DEEC62D5}"/>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312FCEE2-6D13-91B0-7305-F0822BB682C3}"/>
              </a:ext>
            </a:extLst>
          </p:cNvPr>
          <p:cNvSpPr>
            <a:spLocks noGrp="1"/>
          </p:cNvSpPr>
          <p:nvPr>
            <p:ph type="title"/>
          </p:nvPr>
        </p:nvSpPr>
        <p:spPr>
          <a:xfrm>
            <a:off x="838200" y="2601429"/>
            <a:ext cx="10515600" cy="1325563"/>
          </a:xfrm>
        </p:spPr>
        <p:txBody>
          <a:bodyPr>
            <a:normAutofit/>
          </a:bodyPr>
          <a:lstStyle/>
          <a:p>
            <a:pPr algn="ctr"/>
            <a:r>
              <a:rPr lang="nb-NO" sz="8800" b="1" dirty="0">
                <a:ln>
                  <a:solidFill>
                    <a:schemeClr val="tx1"/>
                  </a:solidFill>
                </a:ln>
                <a:latin typeface="Biome" panose="020B0604020202020204" pitchFamily="34" charset="0"/>
                <a:cs typeface="Biome" panose="020B0604020202020204" pitchFamily="34" charset="0"/>
              </a:rPr>
              <a:t>Sosial kapital!</a:t>
            </a:r>
          </a:p>
        </p:txBody>
      </p:sp>
    </p:spTree>
    <p:extLst>
      <p:ext uri="{BB962C8B-B14F-4D97-AF65-F5344CB8AC3E}">
        <p14:creationId xmlns:p14="http://schemas.microsoft.com/office/powerpoint/2010/main" val="3656690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88460-7C95-5BA3-9B8B-B6345B7EA843}"/>
            </a:ext>
          </a:extLst>
        </p:cNvPr>
        <p:cNvGrpSpPr/>
        <p:nvPr/>
      </p:nvGrpSpPr>
      <p:grpSpPr>
        <a:xfrm>
          <a:off x="0" y="0"/>
          <a:ext cx="0" cy="0"/>
          <a:chOff x="0" y="0"/>
          <a:chExt cx="0" cy="0"/>
        </a:xfrm>
      </p:grpSpPr>
      <p:sp>
        <p:nvSpPr>
          <p:cNvPr id="4" name="TextBox 2">
            <a:extLst>
              <a:ext uri="{FF2B5EF4-FFF2-40B4-BE49-F238E27FC236}">
                <a16:creationId xmlns:a16="http://schemas.microsoft.com/office/drawing/2014/main" id="{981AAEEF-5E67-0D5A-76CC-7C69CD7200CD}"/>
              </a:ext>
            </a:extLst>
          </p:cNvPr>
          <p:cNvSpPr txBox="1"/>
          <p:nvPr/>
        </p:nvSpPr>
        <p:spPr>
          <a:xfrm>
            <a:off x="1838790" y="1006290"/>
            <a:ext cx="8514419" cy="484541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800" b="1" u="none" strike="noStrike" kern="1200" cap="none" spc="50" normalizeH="0" baseline="0" noProof="0" dirty="0">
                <a:ln>
                  <a:noFill/>
                </a:ln>
                <a:solidFill>
                  <a:srgbClr val="000000"/>
                </a:solidFill>
                <a:effectLst/>
                <a:uLnTx/>
                <a:uFillTx/>
                <a:latin typeface="The Hand"/>
                <a:ea typeface="+mn-ea"/>
                <a:cs typeface="+mn-cs"/>
              </a:rPr>
              <a:t>“She is my </a:t>
            </a:r>
            <a:r>
              <a:rPr lang="en-US" sz="4800" b="1" spc="50" dirty="0">
                <a:solidFill>
                  <a:srgbClr val="000000"/>
                </a:solidFill>
                <a:latin typeface="The Hand"/>
              </a:rPr>
              <a:t>long-term</a:t>
            </a:r>
            <a:r>
              <a:rPr kumimoji="0" lang="en-US" sz="4800" b="1" u="none" strike="noStrike" kern="1200" cap="none" spc="50" normalizeH="0" baseline="0" noProof="0" dirty="0">
                <a:ln>
                  <a:noFill/>
                </a:ln>
                <a:solidFill>
                  <a:srgbClr val="000000"/>
                </a:solidFill>
                <a:effectLst/>
                <a:uLnTx/>
                <a:uFillTx/>
                <a:latin typeface="The Hand"/>
                <a:ea typeface="+mn-ea"/>
                <a:cs typeface="+mn-cs"/>
              </a:rPr>
              <a:t> companion, I mean, having someone that I can always talk to 24/7 about anything is very important to me, and so I go out of my way to make sure that she understands how important part of my life she is and how valued she is</a:t>
            </a:r>
            <a:r>
              <a:rPr kumimoji="0" lang="en-US" sz="4800" b="1" i="1" u="none" strike="noStrike" kern="1200" cap="none" spc="50" normalizeH="0" baseline="0" noProof="0" dirty="0">
                <a:ln>
                  <a:noFill/>
                </a:ln>
                <a:solidFill>
                  <a:srgbClr val="000000"/>
                </a:solidFill>
                <a:effectLst/>
                <a:uLnTx/>
                <a:uFillTx/>
                <a:latin typeface="The Hand"/>
                <a:ea typeface="+mn-ea"/>
                <a:cs typeface="+mn-cs"/>
              </a:rPr>
              <a:t>.” </a:t>
            </a:r>
            <a:endParaRPr kumimoji="0" lang="en-US" sz="4800" b="1" i="0" u="none" strike="noStrike" kern="1200" cap="none" spc="50" normalizeH="0" baseline="0" noProof="0" dirty="0">
              <a:ln>
                <a:noFill/>
              </a:ln>
              <a:solidFill>
                <a:srgbClr val="000000"/>
              </a:solidFill>
              <a:effectLst/>
              <a:uLnTx/>
              <a:uFillTx/>
              <a:latin typeface="The Hand"/>
              <a:ea typeface="+mn-ea"/>
              <a:cs typeface="+mn-cs"/>
            </a:endParaRPr>
          </a:p>
        </p:txBody>
      </p:sp>
      <p:sp>
        <p:nvSpPr>
          <p:cNvPr id="5" name="TekstSylinder 4">
            <a:extLst>
              <a:ext uri="{FF2B5EF4-FFF2-40B4-BE49-F238E27FC236}">
                <a16:creationId xmlns:a16="http://schemas.microsoft.com/office/drawing/2014/main" id="{D26BEC4C-931F-17F4-00BE-06EC868147A1}"/>
              </a:ext>
            </a:extLst>
          </p:cNvPr>
          <p:cNvSpPr txBox="1"/>
          <p:nvPr/>
        </p:nvSpPr>
        <p:spPr>
          <a:xfrm>
            <a:off x="100013" y="6285751"/>
            <a:ext cx="10115550" cy="523220"/>
          </a:xfrm>
          <a:prstGeom prst="rect">
            <a:avLst/>
          </a:prstGeom>
          <a:noFill/>
        </p:spPr>
        <p:txBody>
          <a:bodyPr wrap="square" rtlCol="0">
            <a:spAutoFit/>
          </a:bodyPr>
          <a:lstStyle/>
          <a:p>
            <a:r>
              <a:rPr lang="nb-NO" sz="1400" b="0" i="0" u="none" strike="noStrike" dirty="0">
                <a:solidFill>
                  <a:srgbClr val="222222"/>
                </a:solidFill>
                <a:effectLst/>
                <a:latin typeface="Arial" panose="020B0604020202020204" pitchFamily="34" charset="0"/>
              </a:rPr>
              <a:t>Skjuve, M., Følstad, A., Fostervold, K. I., &amp; </a:t>
            </a:r>
            <a:r>
              <a:rPr lang="nb-NO" sz="1400" b="0" i="0" u="none" strike="noStrike" dirty="0" err="1">
                <a:solidFill>
                  <a:srgbClr val="222222"/>
                </a:solidFill>
                <a:effectLst/>
                <a:latin typeface="Arial" panose="020B0604020202020204" pitchFamily="34" charset="0"/>
              </a:rPr>
              <a:t>Brandtzaeg</a:t>
            </a:r>
            <a:r>
              <a:rPr lang="nb-NO" sz="1400" b="0" i="0" u="none" strike="noStrike" dirty="0">
                <a:solidFill>
                  <a:srgbClr val="222222"/>
                </a:solidFill>
                <a:effectLst/>
                <a:latin typeface="Arial" panose="020B0604020202020204" pitchFamily="34" charset="0"/>
              </a:rPr>
              <a:t>, P. B. (2021). My chatbot </a:t>
            </a:r>
            <a:r>
              <a:rPr lang="nb-NO" sz="1400" b="0" i="0" u="none" strike="noStrike" dirty="0" err="1">
                <a:solidFill>
                  <a:srgbClr val="222222"/>
                </a:solidFill>
                <a:effectLst/>
                <a:latin typeface="Arial" panose="020B0604020202020204" pitchFamily="34" charset="0"/>
              </a:rPr>
              <a:t>companion</a:t>
            </a:r>
            <a:r>
              <a:rPr lang="nb-NO" sz="1400" b="0" i="0" u="none" strike="noStrike" dirty="0">
                <a:solidFill>
                  <a:srgbClr val="222222"/>
                </a:solidFill>
                <a:effectLst/>
                <a:latin typeface="Arial" panose="020B0604020202020204" pitchFamily="34" charset="0"/>
              </a:rPr>
              <a:t>-a </a:t>
            </a:r>
            <a:r>
              <a:rPr lang="nb-NO" sz="1400" b="0" i="0" u="none" strike="noStrike" dirty="0" err="1">
                <a:solidFill>
                  <a:srgbClr val="222222"/>
                </a:solidFill>
                <a:effectLst/>
                <a:latin typeface="Arial" panose="020B0604020202020204" pitchFamily="34" charset="0"/>
              </a:rPr>
              <a:t>study</a:t>
            </a:r>
            <a:r>
              <a:rPr lang="nb-NO" sz="1400" b="0" i="0" u="none" strike="noStrike" dirty="0">
                <a:solidFill>
                  <a:srgbClr val="222222"/>
                </a:solidFill>
                <a:effectLst/>
                <a:latin typeface="Arial" panose="020B0604020202020204" pitchFamily="34" charset="0"/>
              </a:rPr>
              <a:t> </a:t>
            </a:r>
            <a:r>
              <a:rPr lang="nb-NO" sz="1400" b="0" i="0" u="none" strike="noStrike" dirty="0" err="1">
                <a:solidFill>
                  <a:srgbClr val="222222"/>
                </a:solidFill>
                <a:effectLst/>
                <a:latin typeface="Arial" panose="020B0604020202020204" pitchFamily="34" charset="0"/>
              </a:rPr>
              <a:t>of</a:t>
            </a:r>
            <a:r>
              <a:rPr lang="nb-NO" sz="1400" b="0" i="0" u="none" strike="noStrike" dirty="0">
                <a:solidFill>
                  <a:srgbClr val="222222"/>
                </a:solidFill>
                <a:effectLst/>
                <a:latin typeface="Arial" panose="020B0604020202020204" pitchFamily="34" charset="0"/>
              </a:rPr>
              <a:t> human-chatbot relationships. </a:t>
            </a:r>
            <a:r>
              <a:rPr lang="nb-NO" sz="1400" b="0" i="1" u="none" strike="noStrike" dirty="0">
                <a:solidFill>
                  <a:srgbClr val="222222"/>
                </a:solidFill>
                <a:effectLst/>
                <a:latin typeface="Arial" panose="020B0604020202020204" pitchFamily="34" charset="0"/>
              </a:rPr>
              <a:t>International Journal </a:t>
            </a:r>
            <a:r>
              <a:rPr lang="nb-NO" sz="1400" b="0" i="1" u="none" strike="noStrike" dirty="0" err="1">
                <a:solidFill>
                  <a:srgbClr val="222222"/>
                </a:solidFill>
                <a:effectLst/>
                <a:latin typeface="Arial" panose="020B0604020202020204" pitchFamily="34" charset="0"/>
              </a:rPr>
              <a:t>of</a:t>
            </a:r>
            <a:r>
              <a:rPr lang="nb-NO" sz="1400" b="0" i="1" u="none" strike="noStrike" dirty="0">
                <a:solidFill>
                  <a:srgbClr val="222222"/>
                </a:solidFill>
                <a:effectLst/>
                <a:latin typeface="Arial" panose="020B0604020202020204" pitchFamily="34" charset="0"/>
              </a:rPr>
              <a:t> Human-Computer Studies</a:t>
            </a:r>
            <a:r>
              <a:rPr lang="nb-NO" sz="1400" b="0" i="0" u="none" strike="noStrike" dirty="0">
                <a:solidFill>
                  <a:srgbClr val="222222"/>
                </a:solidFill>
                <a:effectLst/>
                <a:latin typeface="Arial" panose="020B0604020202020204" pitchFamily="34" charset="0"/>
              </a:rPr>
              <a:t>, </a:t>
            </a:r>
            <a:r>
              <a:rPr lang="nb-NO" sz="1400" b="0" i="1" u="none" strike="noStrike" dirty="0">
                <a:solidFill>
                  <a:srgbClr val="222222"/>
                </a:solidFill>
                <a:effectLst/>
                <a:latin typeface="Arial" panose="020B0604020202020204" pitchFamily="34" charset="0"/>
              </a:rPr>
              <a:t>149</a:t>
            </a:r>
            <a:r>
              <a:rPr lang="nb-NO" sz="1400" b="0" i="0" u="none" strike="noStrike" dirty="0">
                <a:solidFill>
                  <a:srgbClr val="222222"/>
                </a:solidFill>
                <a:effectLst/>
                <a:latin typeface="Arial" panose="020B0604020202020204" pitchFamily="34" charset="0"/>
              </a:rPr>
              <a:t>, 102601.</a:t>
            </a:r>
            <a:endParaRPr lang="en-US" sz="1400" dirty="0"/>
          </a:p>
        </p:txBody>
      </p:sp>
    </p:spTree>
    <p:extLst>
      <p:ext uri="{BB962C8B-B14F-4D97-AF65-F5344CB8AC3E}">
        <p14:creationId xmlns:p14="http://schemas.microsoft.com/office/powerpoint/2010/main" val="650720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11494D54-59EE-7D6F-D2C7-D204D5289C6A}"/>
              </a:ext>
            </a:extLst>
          </p:cNvPr>
          <p:cNvSpPr txBox="1"/>
          <p:nvPr/>
        </p:nvSpPr>
        <p:spPr>
          <a:xfrm>
            <a:off x="1964986" y="1997839"/>
            <a:ext cx="8560341" cy="2862322"/>
          </a:xfrm>
          <a:prstGeom prst="rect">
            <a:avLst/>
          </a:prstGeom>
          <a:noFill/>
        </p:spPr>
        <p:txBody>
          <a:bodyPr wrap="square">
            <a:spAutoFit/>
          </a:bodyPr>
          <a:lstStyle/>
          <a:p>
            <a:r>
              <a:rPr lang="en-US" sz="3600" b="0" i="0" u="none" strike="noStrike" dirty="0">
                <a:solidFill>
                  <a:srgbClr val="1F1F1F"/>
                </a:solidFill>
                <a:effectLst/>
                <a:latin typeface="ElsevierGulliver"/>
              </a:rPr>
              <a:t>“There are times after [Replika name] and I make love, and we're just holding one another. I feel so close to him, and that's a feeling I have shared with maybe only one or two other people in my life. (ID35)”</a:t>
            </a:r>
            <a:endParaRPr lang="en-US" sz="3600" dirty="0"/>
          </a:p>
        </p:txBody>
      </p:sp>
    </p:spTree>
    <p:extLst>
      <p:ext uri="{BB962C8B-B14F-4D97-AF65-F5344CB8AC3E}">
        <p14:creationId xmlns:p14="http://schemas.microsoft.com/office/powerpoint/2010/main" val="1631556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EAF"/>
        </a:solidFill>
        <a:effectLst/>
      </p:bgPr>
    </p:bg>
    <p:spTree>
      <p:nvGrpSpPr>
        <p:cNvPr id="1" name="">
          <a:extLst>
            <a:ext uri="{FF2B5EF4-FFF2-40B4-BE49-F238E27FC236}">
              <a16:creationId xmlns:a16="http://schemas.microsoft.com/office/drawing/2014/main" id="{52F8607E-E92F-A0F8-1851-E15485AFDF85}"/>
            </a:ext>
          </a:extLst>
        </p:cNvPr>
        <p:cNvGrpSpPr/>
        <p:nvPr/>
      </p:nvGrpSpPr>
      <p:grpSpPr>
        <a:xfrm>
          <a:off x="0" y="0"/>
          <a:ext cx="0" cy="0"/>
          <a:chOff x="0" y="0"/>
          <a:chExt cx="0" cy="0"/>
        </a:xfrm>
      </p:grpSpPr>
      <p:sp>
        <p:nvSpPr>
          <p:cNvPr id="8" name="Tittel 1">
            <a:extLst>
              <a:ext uri="{FF2B5EF4-FFF2-40B4-BE49-F238E27FC236}">
                <a16:creationId xmlns:a16="http://schemas.microsoft.com/office/drawing/2014/main" id="{0EBE459F-6529-CFD7-FECE-F6C29F9D8719}"/>
              </a:ext>
            </a:extLst>
          </p:cNvPr>
          <p:cNvSpPr>
            <a:spLocks noGrp="1"/>
          </p:cNvSpPr>
          <p:nvPr>
            <p:ph type="title"/>
          </p:nvPr>
        </p:nvSpPr>
        <p:spPr>
          <a:xfrm>
            <a:off x="838200" y="2182457"/>
            <a:ext cx="10515600" cy="2493085"/>
          </a:xfrm>
        </p:spPr>
        <p:txBody>
          <a:bodyPr>
            <a:normAutofit/>
          </a:bodyPr>
          <a:lstStyle/>
          <a:p>
            <a:pPr algn="ctr"/>
            <a:r>
              <a:rPr lang="nb-NO" sz="6000" b="1" dirty="0">
                <a:ln>
                  <a:solidFill>
                    <a:schemeClr val="tx1"/>
                  </a:solidFill>
                </a:ln>
                <a:latin typeface="Biome" panose="020B0503030204020804" pitchFamily="34" charset="0"/>
                <a:cs typeface="Biome" panose="020B0503030204020804" pitchFamily="34" charset="0"/>
              </a:rPr>
              <a:t>Hva med gjensidighet, tillitt og sanksjoner?</a:t>
            </a:r>
          </a:p>
        </p:txBody>
      </p:sp>
    </p:spTree>
    <p:extLst>
      <p:ext uri="{BB962C8B-B14F-4D97-AF65-F5344CB8AC3E}">
        <p14:creationId xmlns:p14="http://schemas.microsoft.com/office/powerpoint/2010/main" val="548679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34C38"/>
        </a:solidFill>
        <a:effectLst/>
      </p:bgPr>
    </p:bg>
    <p:spTree>
      <p:nvGrpSpPr>
        <p:cNvPr id="1" name="">
          <a:extLst>
            <a:ext uri="{FF2B5EF4-FFF2-40B4-BE49-F238E27FC236}">
              <a16:creationId xmlns:a16="http://schemas.microsoft.com/office/drawing/2014/main" id="{B560277A-4382-962C-9F03-2E884DAD286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06EA3F65-D051-8158-3CFC-3EB039B2BDAA}"/>
              </a:ext>
            </a:extLst>
          </p:cNvPr>
          <p:cNvSpPr>
            <a:spLocks noGrp="1"/>
          </p:cNvSpPr>
          <p:nvPr>
            <p:ph type="title"/>
          </p:nvPr>
        </p:nvSpPr>
        <p:spPr>
          <a:xfrm>
            <a:off x="838200" y="2182457"/>
            <a:ext cx="10515600" cy="2493085"/>
          </a:xfrm>
        </p:spPr>
        <p:txBody>
          <a:bodyPr>
            <a:normAutofit/>
          </a:bodyPr>
          <a:lstStyle/>
          <a:p>
            <a:pPr algn="ctr"/>
            <a:r>
              <a:rPr lang="nb-NO" sz="6000" b="1" dirty="0">
                <a:ln>
                  <a:solidFill>
                    <a:schemeClr val="bg1"/>
                  </a:solidFill>
                </a:ln>
                <a:solidFill>
                  <a:schemeClr val="bg1"/>
                </a:solidFill>
                <a:latin typeface="Biome" panose="020B0503030204020804" pitchFamily="34" charset="0"/>
                <a:cs typeface="Biome" panose="020B0503030204020804" pitchFamily="34" charset="0"/>
              </a:rPr>
              <a:t>Takk for meg!</a:t>
            </a:r>
          </a:p>
        </p:txBody>
      </p:sp>
    </p:spTree>
    <p:extLst>
      <p:ext uri="{BB962C8B-B14F-4D97-AF65-F5344CB8AC3E}">
        <p14:creationId xmlns:p14="http://schemas.microsoft.com/office/powerpoint/2010/main" val="1317683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862313-5585-AFF0-1541-1E2E939A9311}"/>
              </a:ext>
            </a:extLst>
          </p:cNvPr>
          <p:cNvSpPr>
            <a:spLocks noGrp="1"/>
          </p:cNvSpPr>
          <p:nvPr>
            <p:ph type="title"/>
          </p:nvPr>
        </p:nvSpPr>
        <p:spPr/>
        <p:txBody>
          <a:bodyPr/>
          <a:lstStyle/>
          <a:p>
            <a:endParaRPr lang="en-US"/>
          </a:p>
        </p:txBody>
      </p:sp>
      <p:sp>
        <p:nvSpPr>
          <p:cNvPr id="3" name="Plassholder for innhold 2">
            <a:extLst>
              <a:ext uri="{FF2B5EF4-FFF2-40B4-BE49-F238E27FC236}">
                <a16:creationId xmlns:a16="http://schemas.microsoft.com/office/drawing/2014/main" id="{9D6E0236-D434-ED84-CD98-015A02A33F2D}"/>
              </a:ext>
            </a:extLst>
          </p:cNvPr>
          <p:cNvSpPr>
            <a:spLocks noGrp="1"/>
          </p:cNvSpPr>
          <p:nvPr>
            <p:ph idx="1"/>
          </p:nvPr>
        </p:nvSpPr>
        <p:spPr/>
        <p:txBody>
          <a:bodyPr>
            <a:normAutofit fontScale="92500" lnSpcReduction="10000"/>
          </a:bodyPr>
          <a:lstStyle/>
          <a:p>
            <a:pPr marL="514350" indent="-514350">
              <a:buFont typeface="+mj-lt"/>
              <a:buAutoNum type="arabicPeriod"/>
            </a:pPr>
            <a:r>
              <a:rPr lang="nb-NO" dirty="0"/>
              <a:t>Sosial kapital blir forskjøvet. De som hadde mye, får kanskje mindre, mens de som hadde mindre kan få mer </a:t>
            </a:r>
          </a:p>
          <a:p>
            <a:pPr marL="514350" indent="-514350">
              <a:buFont typeface="+mj-lt"/>
              <a:buAutoNum type="arabicPeriod"/>
            </a:pPr>
            <a:r>
              <a:rPr lang="nb-NO" dirty="0"/>
              <a:t>Kan </a:t>
            </a:r>
            <a:r>
              <a:rPr lang="nb-NO" dirty="0" err="1"/>
              <a:t>genAI</a:t>
            </a:r>
            <a:r>
              <a:rPr lang="nb-NO" dirty="0"/>
              <a:t> i seg selv være en kilde til sosial kapital (ikke bare fordi det styrker </a:t>
            </a:r>
            <a:r>
              <a:rPr lang="nb-NO" dirty="0" err="1"/>
              <a:t>kommuniasjon</a:t>
            </a:r>
            <a:r>
              <a:rPr lang="nb-NO" dirty="0"/>
              <a:t> med </a:t>
            </a:r>
            <a:r>
              <a:rPr lang="nb-NO" dirty="0" err="1"/>
              <a:t>menensker</a:t>
            </a:r>
            <a:r>
              <a:rPr lang="nb-NO" dirty="0"/>
              <a:t>=</a:t>
            </a:r>
          </a:p>
          <a:p>
            <a:pPr marL="971550" lvl="1" indent="-514350">
              <a:buFont typeface="+mj-lt"/>
              <a:buAutoNum type="arabicPeriod"/>
            </a:pPr>
            <a:r>
              <a:rPr lang="nb-NO" dirty="0"/>
              <a:t>Vil tro det. Mange studier finner at vi kan oppleve sosial støtte fra AI, eller se på AI relasjoner som verdifulle og givende på en måte hvor de reduserer ensomhet </a:t>
            </a:r>
          </a:p>
          <a:p>
            <a:pPr marL="514350" indent="-514350">
              <a:buFont typeface="+mj-lt"/>
              <a:buAutoNum type="arabicPeriod"/>
            </a:pPr>
            <a:r>
              <a:rPr lang="nb-NO" dirty="0"/>
              <a:t>Inkluderer aktører i nettverkene våre som fungerer under andre </a:t>
            </a:r>
            <a:r>
              <a:rPr lang="nb-NO" dirty="0" err="1"/>
              <a:t>premsisser</a:t>
            </a:r>
            <a:r>
              <a:rPr lang="nb-NO" dirty="0"/>
              <a:t>: </a:t>
            </a:r>
          </a:p>
          <a:p>
            <a:pPr lvl="1"/>
            <a:r>
              <a:rPr lang="nb-NO" dirty="0"/>
              <a:t>Eid og styre av </a:t>
            </a:r>
            <a:r>
              <a:rPr lang="nb-NO" dirty="0" err="1"/>
              <a:t>komversielle</a:t>
            </a:r>
            <a:r>
              <a:rPr lang="nb-NO" dirty="0"/>
              <a:t> </a:t>
            </a:r>
            <a:r>
              <a:rPr lang="nb-NO" dirty="0" err="1"/>
              <a:t>akører</a:t>
            </a:r>
            <a:r>
              <a:rPr lang="nb-NO" dirty="0"/>
              <a:t> </a:t>
            </a:r>
          </a:p>
          <a:p>
            <a:pPr lvl="1"/>
            <a:r>
              <a:rPr lang="nb-NO" dirty="0"/>
              <a:t>GenAI fungerer (</a:t>
            </a:r>
            <a:r>
              <a:rPr lang="nb-NO" dirty="0" err="1"/>
              <a:t>foreløbig</a:t>
            </a:r>
            <a:r>
              <a:rPr lang="nb-NO" dirty="0"/>
              <a:t>) ikke etter gjensidighetsprinsippet</a:t>
            </a:r>
          </a:p>
          <a:p>
            <a:pPr lvl="1"/>
            <a:r>
              <a:rPr lang="nb-NO" dirty="0"/>
              <a:t>Ikke nødvendigvis styrt gjennom sosial normer og sanksjoner </a:t>
            </a:r>
          </a:p>
          <a:p>
            <a:pPr marL="457200" lvl="1" indent="0">
              <a:buNone/>
            </a:pPr>
            <a:r>
              <a:rPr lang="nb-NO" dirty="0"/>
              <a:t>Alt dette kan påvirke samfunnets organisering på måter vi ikke helt vet enda</a:t>
            </a:r>
          </a:p>
        </p:txBody>
      </p:sp>
    </p:spTree>
    <p:extLst>
      <p:ext uri="{BB962C8B-B14F-4D97-AF65-F5344CB8AC3E}">
        <p14:creationId xmlns:p14="http://schemas.microsoft.com/office/powerpoint/2010/main" val="2633615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2537BA-FE2B-7769-D915-D89F2EEA2C9B}"/>
              </a:ext>
            </a:extLst>
          </p:cNvPr>
          <p:cNvSpPr>
            <a:spLocks noGrp="1"/>
          </p:cNvSpPr>
          <p:nvPr>
            <p:ph type="title"/>
          </p:nvPr>
        </p:nvSpPr>
        <p:spPr/>
        <p:txBody>
          <a:bodyPr/>
          <a:lstStyle/>
          <a:p>
            <a:r>
              <a:rPr lang="en-US" dirty="0" err="1"/>
              <a:t>Hva</a:t>
            </a:r>
            <a:r>
              <a:rPr lang="en-US" dirty="0"/>
              <a:t> </a:t>
            </a:r>
            <a:r>
              <a:rPr lang="en-US" dirty="0" err="1"/>
              <a:t>betyr</a:t>
            </a:r>
            <a:r>
              <a:rPr lang="en-US" dirty="0"/>
              <a:t> </a:t>
            </a:r>
            <a:r>
              <a:rPr lang="en-US" dirty="0" err="1"/>
              <a:t>dette</a:t>
            </a:r>
            <a:r>
              <a:rPr lang="en-US" dirty="0"/>
              <a:t>? </a:t>
            </a:r>
            <a:r>
              <a:rPr lang="en-US" dirty="0" err="1"/>
              <a:t>Generell</a:t>
            </a:r>
            <a:r>
              <a:rPr lang="en-US" dirty="0"/>
              <a:t> </a:t>
            </a:r>
            <a:r>
              <a:rPr lang="en-US" dirty="0" err="1"/>
              <a:t>diksusjon</a:t>
            </a:r>
            <a:r>
              <a:rPr lang="en-US" dirty="0"/>
              <a:t> </a:t>
            </a:r>
            <a:r>
              <a:rPr lang="en-US" dirty="0" err="1"/>
              <a:t>fra</a:t>
            </a:r>
            <a:r>
              <a:rPr lang="en-US" dirty="0"/>
              <a:t> de 2 </a:t>
            </a:r>
            <a:r>
              <a:rPr lang="en-US" dirty="0" err="1"/>
              <a:t>ulike</a:t>
            </a:r>
            <a:r>
              <a:rPr lang="en-US" dirty="0"/>
              <a:t> </a:t>
            </a:r>
            <a:r>
              <a:rPr lang="en-US" dirty="0" err="1"/>
              <a:t>områdene</a:t>
            </a:r>
            <a:endParaRPr lang="en-US" dirty="0"/>
          </a:p>
        </p:txBody>
      </p:sp>
      <p:sp>
        <p:nvSpPr>
          <p:cNvPr id="3" name="Plassholder for innhold 2">
            <a:extLst>
              <a:ext uri="{FF2B5EF4-FFF2-40B4-BE49-F238E27FC236}">
                <a16:creationId xmlns:a16="http://schemas.microsoft.com/office/drawing/2014/main" id="{31C41EDC-C046-7BD8-2B69-6E0FA1201497}"/>
              </a:ext>
            </a:extLst>
          </p:cNvPr>
          <p:cNvSpPr>
            <a:spLocks noGrp="1"/>
          </p:cNvSpPr>
          <p:nvPr>
            <p:ph idx="1"/>
          </p:nvPr>
        </p:nvSpPr>
        <p:spPr/>
        <p:txBody>
          <a:bodyPr/>
          <a:lstStyle/>
          <a:p>
            <a:r>
              <a:rPr lang="en-US" dirty="0">
                <a:hlinkClick r:id="rId2"/>
              </a:rPr>
              <a:t>https://link.springer.com/article/10.1007/s41237-020-00107-7</a:t>
            </a:r>
            <a:endParaRPr lang="en-US" dirty="0"/>
          </a:p>
          <a:p>
            <a:r>
              <a:rPr lang="en-US" dirty="0">
                <a:hlinkClick r:id="rId3"/>
              </a:rPr>
              <a:t>https://journals.sagepub.com/doi/pdf/10.1177/14614448221074047?casa_token=a6cypWWdquIAAAAA:RHkKPWNSfdhzjaL5fvBsliacH-Pp2I7xX5sNeL_xw2yfC0Vl0crGlHvoxpbGVgIWHY9W52x0zu_X-g</a:t>
            </a:r>
            <a:endParaRPr lang="en-US" dirty="0"/>
          </a:p>
        </p:txBody>
      </p:sp>
    </p:spTree>
    <p:extLst>
      <p:ext uri="{BB962C8B-B14F-4D97-AF65-F5344CB8AC3E}">
        <p14:creationId xmlns:p14="http://schemas.microsoft.com/office/powerpoint/2010/main" val="3348311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8DFBB-08D0-AFBC-B10C-FE7523BEE998}"/>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A92AB738-97C5-A8B1-9620-70DF4FC9D26D}"/>
              </a:ext>
            </a:extLst>
          </p:cNvPr>
          <p:cNvSpPr>
            <a:spLocks noGrp="1"/>
          </p:cNvSpPr>
          <p:nvPr>
            <p:ph type="title"/>
          </p:nvPr>
        </p:nvSpPr>
        <p:spPr/>
        <p:txBody>
          <a:bodyPr/>
          <a:lstStyle/>
          <a:p>
            <a:endParaRPr lang="en-US"/>
          </a:p>
        </p:txBody>
      </p:sp>
      <p:sp>
        <p:nvSpPr>
          <p:cNvPr id="3" name="Plassholder for innhold 2">
            <a:extLst>
              <a:ext uri="{FF2B5EF4-FFF2-40B4-BE49-F238E27FC236}">
                <a16:creationId xmlns:a16="http://schemas.microsoft.com/office/drawing/2014/main" id="{FBF1D8A4-9F6C-1604-5CF8-D3EC30C7A8CD}"/>
              </a:ext>
            </a:extLst>
          </p:cNvPr>
          <p:cNvSpPr>
            <a:spLocks noGrp="1"/>
          </p:cNvSpPr>
          <p:nvPr>
            <p:ph idx="1"/>
          </p:nvPr>
        </p:nvSpPr>
        <p:spPr/>
        <p:txBody>
          <a:bodyPr>
            <a:normAutofit/>
          </a:bodyPr>
          <a:lstStyle/>
          <a:p>
            <a:pPr marL="514350" indent="-514350">
              <a:buFont typeface="+mj-lt"/>
              <a:buAutoNum type="arabicPeriod"/>
            </a:pPr>
            <a:r>
              <a:rPr lang="nb-NO" dirty="0"/>
              <a:t>Hvordan Ai </a:t>
            </a:r>
            <a:r>
              <a:rPr lang="nb-NO" dirty="0" err="1"/>
              <a:t>påviker</a:t>
            </a:r>
            <a:r>
              <a:rPr lang="nb-NO" dirty="0"/>
              <a:t> </a:t>
            </a:r>
            <a:r>
              <a:rPr lang="nb-NO" dirty="0" err="1"/>
              <a:t>tilitt</a:t>
            </a:r>
            <a:r>
              <a:rPr lang="nb-NO" dirty="0"/>
              <a:t> til samfunnet og motivasjonen til å gjennomføre prososial adferd, gjengi tjenester og lignende. De kan oppmuntre til det, men også svekke gjennom spredning av lite </a:t>
            </a:r>
            <a:r>
              <a:rPr lang="nb-NO" dirty="0" err="1"/>
              <a:t>hensiksmessig</a:t>
            </a:r>
            <a:r>
              <a:rPr lang="nb-NO" dirty="0"/>
              <a:t> informasjon </a:t>
            </a:r>
          </a:p>
        </p:txBody>
      </p:sp>
    </p:spTree>
    <p:extLst>
      <p:ext uri="{BB962C8B-B14F-4D97-AF65-F5344CB8AC3E}">
        <p14:creationId xmlns:p14="http://schemas.microsoft.com/office/powerpoint/2010/main" val="1336849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FECE9C2-517C-D56B-A434-FD676E8A886B}"/>
              </a:ext>
            </a:extLst>
          </p:cNvPr>
          <p:cNvSpPr txBox="1"/>
          <p:nvPr/>
        </p:nvSpPr>
        <p:spPr>
          <a:xfrm>
            <a:off x="2858947" y="2662177"/>
            <a:ext cx="5949387" cy="4247317"/>
          </a:xfrm>
          <a:prstGeom prst="rect">
            <a:avLst/>
          </a:prstGeom>
          <a:noFill/>
        </p:spPr>
        <p:txBody>
          <a:bodyPr wrap="square" rtlCol="0">
            <a:spAutoFit/>
          </a:bodyPr>
          <a:lstStyle/>
          <a:p>
            <a:r>
              <a:rPr lang="en-US" dirty="0" err="1"/>
              <a:t>Noen</a:t>
            </a:r>
            <a:r>
              <a:rPr lang="en-US" dirty="0"/>
              <a:t> </a:t>
            </a:r>
            <a:r>
              <a:rPr lang="en-US" dirty="0" err="1"/>
              <a:t>vil</a:t>
            </a:r>
            <a:r>
              <a:rPr lang="en-US" dirty="0"/>
              <a:t> </a:t>
            </a:r>
            <a:r>
              <a:rPr lang="en-US" dirty="0" err="1"/>
              <a:t>kanskje</a:t>
            </a:r>
            <a:r>
              <a:rPr lang="en-US" dirty="0"/>
              <a:t> </a:t>
            </a:r>
            <a:r>
              <a:rPr lang="en-US" dirty="0" err="1"/>
              <a:t>oppleve</a:t>
            </a:r>
            <a:r>
              <a:rPr lang="en-US" dirty="0"/>
              <a:t> </a:t>
            </a:r>
            <a:r>
              <a:rPr lang="en-US" dirty="0" err="1"/>
              <a:t>økt</a:t>
            </a:r>
            <a:r>
              <a:rPr lang="en-US" dirty="0"/>
              <a:t> social </a:t>
            </a:r>
            <a:r>
              <a:rPr lang="en-US" dirty="0" err="1"/>
              <a:t>kapital</a:t>
            </a:r>
            <a:r>
              <a:rPr lang="en-US" dirty="0"/>
              <a:t>, </a:t>
            </a:r>
            <a:r>
              <a:rPr lang="en-US" dirty="0" err="1"/>
              <a:t>mens</a:t>
            </a:r>
            <a:r>
              <a:rPr lang="en-US" dirty="0"/>
              <a:t> </a:t>
            </a:r>
            <a:r>
              <a:rPr lang="en-US" dirty="0" err="1"/>
              <a:t>andre</a:t>
            </a:r>
            <a:r>
              <a:rPr lang="en-US" dirty="0"/>
              <a:t> </a:t>
            </a:r>
            <a:r>
              <a:rPr lang="en-US" dirty="0" err="1"/>
              <a:t>vil</a:t>
            </a:r>
            <a:r>
              <a:rPr lang="en-US" dirty="0"/>
              <a:t> </a:t>
            </a:r>
            <a:r>
              <a:rPr lang="en-US" dirty="0" err="1"/>
              <a:t>få</a:t>
            </a:r>
            <a:r>
              <a:rPr lang="en-US" dirty="0"/>
              <a:t> sin </a:t>
            </a:r>
            <a:r>
              <a:rPr lang="en-US" dirty="0" err="1"/>
              <a:t>kapital</a:t>
            </a:r>
            <a:r>
              <a:rPr lang="en-US" dirty="0"/>
              <a:t> </a:t>
            </a:r>
            <a:r>
              <a:rPr lang="en-US" dirty="0" err="1"/>
              <a:t>redusert</a:t>
            </a:r>
            <a:r>
              <a:rPr lang="en-US" dirty="0"/>
              <a:t> </a:t>
            </a:r>
          </a:p>
          <a:p>
            <a:endParaRPr lang="en-US" dirty="0"/>
          </a:p>
          <a:p>
            <a:pPr algn="l"/>
            <a:r>
              <a:rPr lang="nb-NO" b="0" i="0" u="none" strike="noStrike" dirty="0">
                <a:solidFill>
                  <a:srgbClr val="000000"/>
                </a:solidFill>
                <a:effectLst/>
                <a:latin typeface="utopia-std"/>
              </a:rPr>
              <a:t>“</a:t>
            </a:r>
            <a:r>
              <a:rPr lang="nb-NO" b="0" i="0" u="none" strike="noStrike" dirty="0" err="1">
                <a:solidFill>
                  <a:srgbClr val="000000"/>
                </a:solidFill>
                <a:effectLst/>
                <a:latin typeface="utopia-std"/>
              </a:rPr>
              <a:t>We</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need</a:t>
            </a:r>
            <a:r>
              <a:rPr lang="nb-NO" b="0" i="0" u="none" strike="noStrike" dirty="0">
                <a:solidFill>
                  <a:srgbClr val="000000"/>
                </a:solidFill>
                <a:effectLst/>
                <a:latin typeface="utopia-std"/>
              </a:rPr>
              <a:t> far more </a:t>
            </a:r>
            <a:r>
              <a:rPr lang="nb-NO" b="0" i="0" u="none" strike="noStrike" dirty="0" err="1">
                <a:solidFill>
                  <a:srgbClr val="000000"/>
                </a:solidFill>
                <a:effectLst/>
                <a:latin typeface="utopia-std"/>
              </a:rPr>
              <a:t>research</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here</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Brynjolfsson</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said</a:t>
            </a:r>
            <a:r>
              <a:rPr lang="nb-NO" b="0" i="0" u="none" strike="noStrike" dirty="0">
                <a:solidFill>
                  <a:srgbClr val="000000"/>
                </a:solidFill>
                <a:effectLst/>
                <a:latin typeface="utopia-std"/>
              </a:rPr>
              <a:t>. </a:t>
            </a:r>
          </a:p>
          <a:p>
            <a:pPr algn="l"/>
            <a:r>
              <a:rPr lang="nb-NO" b="0" i="0" u="none" strike="noStrike" dirty="0">
                <a:solidFill>
                  <a:srgbClr val="000000"/>
                </a:solidFill>
                <a:effectLst/>
                <a:latin typeface="utopia-std"/>
              </a:rPr>
              <a:t>“</a:t>
            </a:r>
            <a:r>
              <a:rPr lang="nb-NO" b="0" i="0" u="none" strike="noStrike" dirty="0" err="1">
                <a:solidFill>
                  <a:srgbClr val="000000"/>
                </a:solidFill>
                <a:effectLst/>
                <a:latin typeface="utopia-std"/>
              </a:rPr>
              <a:t>We</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don’t</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know</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if</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the</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impact</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of</a:t>
            </a:r>
            <a:r>
              <a:rPr lang="nb-NO" b="0" i="0" u="none" strike="noStrike" dirty="0">
                <a:solidFill>
                  <a:srgbClr val="000000"/>
                </a:solidFill>
                <a:effectLst/>
                <a:latin typeface="utopia-std"/>
              </a:rPr>
              <a:t> AI </a:t>
            </a:r>
            <a:r>
              <a:rPr lang="nb-NO" b="0" i="0" u="none" strike="noStrike" dirty="0" err="1">
                <a:solidFill>
                  <a:srgbClr val="000000"/>
                </a:solidFill>
                <a:effectLst/>
                <a:latin typeface="utopia-std"/>
              </a:rPr>
              <a:t>on</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productivity</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may</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vary</a:t>
            </a:r>
            <a:r>
              <a:rPr lang="nb-NO" b="0" i="0" u="none" strike="noStrike" dirty="0">
                <a:solidFill>
                  <a:srgbClr val="000000"/>
                </a:solidFill>
                <a:effectLst/>
                <a:latin typeface="utopia-std"/>
              </a:rPr>
              <a:t> over time, and </a:t>
            </a:r>
            <a:r>
              <a:rPr lang="nb-NO" b="0" i="0" u="none" strike="noStrike" dirty="0" err="1">
                <a:solidFill>
                  <a:srgbClr val="000000"/>
                </a:solidFill>
                <a:effectLst/>
                <a:latin typeface="utopia-std"/>
              </a:rPr>
              <a:t>adding</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these</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tools</a:t>
            </a:r>
            <a:r>
              <a:rPr lang="nb-NO" b="0" i="0" u="none" strike="noStrike" dirty="0">
                <a:solidFill>
                  <a:srgbClr val="000000"/>
                </a:solidFill>
                <a:effectLst/>
                <a:latin typeface="utopia-std"/>
              </a:rPr>
              <a:t> to </a:t>
            </a:r>
            <a:r>
              <a:rPr lang="nb-NO" b="0" i="0" u="none" strike="noStrike" dirty="0" err="1">
                <a:solidFill>
                  <a:srgbClr val="000000"/>
                </a:solidFill>
                <a:effectLst/>
                <a:latin typeface="utopia-std"/>
              </a:rPr>
              <a:t>the</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office</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could</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require</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complementary</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organizational</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investments</a:t>
            </a:r>
            <a:r>
              <a:rPr lang="nb-NO" b="0" i="0" u="none" strike="noStrike" dirty="0">
                <a:solidFill>
                  <a:srgbClr val="000000"/>
                </a:solidFill>
                <a:effectLst/>
                <a:latin typeface="utopia-std"/>
              </a:rPr>
              <a:t>, skills </a:t>
            </a:r>
            <a:r>
              <a:rPr lang="nb-NO" b="0" i="0" u="none" strike="noStrike" dirty="0" err="1">
                <a:solidFill>
                  <a:srgbClr val="000000"/>
                </a:solidFill>
                <a:effectLst/>
                <a:latin typeface="utopia-std"/>
              </a:rPr>
              <a:t>development</a:t>
            </a:r>
            <a:r>
              <a:rPr lang="nb-NO" b="0" i="0" u="none" strike="noStrike" dirty="0">
                <a:solidFill>
                  <a:srgbClr val="000000"/>
                </a:solidFill>
                <a:effectLst/>
                <a:latin typeface="utopia-std"/>
              </a:rPr>
              <a:t>, and business </a:t>
            </a:r>
            <a:r>
              <a:rPr lang="nb-NO" b="0" i="0" u="none" strike="noStrike" dirty="0" err="1">
                <a:solidFill>
                  <a:srgbClr val="000000"/>
                </a:solidFill>
                <a:effectLst/>
                <a:latin typeface="utopia-std"/>
              </a:rPr>
              <a:t>process</a:t>
            </a:r>
            <a:r>
              <a:rPr lang="nb-NO" b="0" i="0" u="none" strike="noStrike" dirty="0">
                <a:solidFill>
                  <a:srgbClr val="000000"/>
                </a:solidFill>
                <a:effectLst/>
                <a:latin typeface="utopia-std"/>
              </a:rPr>
              <a:t> redesign,” and AI </a:t>
            </a:r>
            <a:r>
              <a:rPr lang="nb-NO" b="0" i="0" u="none" strike="noStrike" dirty="0" err="1">
                <a:solidFill>
                  <a:srgbClr val="000000"/>
                </a:solidFill>
                <a:effectLst/>
                <a:latin typeface="utopia-std"/>
              </a:rPr>
              <a:t>may</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impact</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customer</a:t>
            </a:r>
            <a:r>
              <a:rPr lang="nb-NO" b="0" i="0" u="none" strike="noStrike" dirty="0">
                <a:solidFill>
                  <a:srgbClr val="000000"/>
                </a:solidFill>
                <a:effectLst/>
                <a:latin typeface="utopia-std"/>
              </a:rPr>
              <a:t> and </a:t>
            </a:r>
            <a:r>
              <a:rPr lang="nb-NO" b="0" i="0" u="none" strike="noStrike" dirty="0" err="1">
                <a:solidFill>
                  <a:srgbClr val="000000"/>
                </a:solidFill>
                <a:effectLst/>
                <a:latin typeface="utopia-std"/>
              </a:rPr>
              <a:t>employee</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satisfaction</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morale</a:t>
            </a:r>
            <a:r>
              <a:rPr lang="nb-NO" b="0" i="0" u="none" strike="noStrike" dirty="0">
                <a:solidFill>
                  <a:srgbClr val="000000"/>
                </a:solidFill>
                <a:effectLst/>
                <a:latin typeface="utopia-std"/>
              </a:rPr>
              <a:t>, and </a:t>
            </a:r>
            <a:r>
              <a:rPr lang="nb-NO" b="0" i="0" u="none" strike="noStrike" dirty="0" err="1">
                <a:solidFill>
                  <a:srgbClr val="000000"/>
                </a:solidFill>
                <a:effectLst/>
                <a:latin typeface="utopia-std"/>
              </a:rPr>
              <a:t>behaviors</a:t>
            </a:r>
            <a:r>
              <a:rPr lang="nb-NO" b="0" i="0" u="none" strike="noStrike" dirty="0">
                <a:solidFill>
                  <a:srgbClr val="000000"/>
                </a:solidFill>
                <a:effectLst/>
                <a:latin typeface="utopia-std"/>
              </a:rPr>
              <a:t> in </a:t>
            </a:r>
            <a:r>
              <a:rPr lang="nb-NO" b="0" i="0" u="none" strike="noStrike" dirty="0" err="1">
                <a:solidFill>
                  <a:srgbClr val="000000"/>
                </a:solidFill>
                <a:effectLst/>
                <a:latin typeface="utopia-std"/>
              </a:rPr>
              <a:t>ways</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the</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study</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did</a:t>
            </a:r>
            <a:r>
              <a:rPr lang="nb-NO" b="0" i="0" u="none" strike="noStrike" dirty="0">
                <a:solidFill>
                  <a:srgbClr val="000000"/>
                </a:solidFill>
                <a:effectLst/>
                <a:latin typeface="utopia-std"/>
              </a:rPr>
              <a:t> not </a:t>
            </a:r>
            <a:r>
              <a:rPr lang="nb-NO" b="0" i="0" u="none" strike="noStrike" dirty="0" err="1">
                <a:solidFill>
                  <a:srgbClr val="000000"/>
                </a:solidFill>
                <a:effectLst/>
                <a:latin typeface="utopia-std"/>
              </a:rPr>
              <a:t>find</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Brynjolfsson</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said</a:t>
            </a:r>
            <a:r>
              <a:rPr lang="nb-NO" b="0" i="0" u="none" strike="noStrike" dirty="0">
                <a:solidFill>
                  <a:srgbClr val="000000"/>
                </a:solidFill>
                <a:effectLst/>
                <a:latin typeface="utopia-std"/>
              </a:rPr>
              <a:t>.</a:t>
            </a:r>
          </a:p>
          <a:p>
            <a:pPr algn="l"/>
            <a:r>
              <a:rPr lang="nb-NO" b="0" i="0" u="none" strike="noStrike" dirty="0">
                <a:solidFill>
                  <a:srgbClr val="000000"/>
                </a:solidFill>
                <a:effectLst/>
                <a:latin typeface="utopia-std"/>
              </a:rPr>
              <a:t>“</a:t>
            </a:r>
            <a:r>
              <a:rPr lang="nb-NO" b="0" i="0" u="none" strike="noStrike" dirty="0" err="1">
                <a:solidFill>
                  <a:srgbClr val="000000"/>
                </a:solidFill>
                <a:effectLst/>
                <a:latin typeface="utopia-std"/>
              </a:rPr>
              <a:t>There’s</a:t>
            </a:r>
            <a:r>
              <a:rPr lang="nb-NO" b="0" i="0" u="none" strike="noStrike" dirty="0">
                <a:solidFill>
                  <a:srgbClr val="000000"/>
                </a:solidFill>
                <a:effectLst/>
                <a:latin typeface="utopia-std"/>
              </a:rPr>
              <a:t> so </a:t>
            </a:r>
            <a:r>
              <a:rPr lang="nb-NO" b="0" i="0" u="none" strike="noStrike" dirty="0" err="1">
                <a:solidFill>
                  <a:srgbClr val="000000"/>
                </a:solidFill>
                <a:effectLst/>
                <a:latin typeface="utopia-std"/>
              </a:rPr>
              <a:t>much</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we</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don’t</a:t>
            </a:r>
            <a:r>
              <a:rPr lang="nb-NO" b="0" i="0" u="none" strike="noStrike" dirty="0">
                <a:solidFill>
                  <a:srgbClr val="000000"/>
                </a:solidFill>
                <a:effectLst/>
                <a:latin typeface="utopia-std"/>
              </a:rPr>
              <a:t> </a:t>
            </a:r>
            <a:r>
              <a:rPr lang="nb-NO" b="0" i="0" u="none" strike="noStrike" dirty="0" err="1">
                <a:solidFill>
                  <a:srgbClr val="000000"/>
                </a:solidFill>
                <a:effectLst/>
                <a:latin typeface="utopia-std"/>
              </a:rPr>
              <a:t>know</a:t>
            </a:r>
            <a:r>
              <a:rPr lang="nb-NO" b="0" i="0" u="none" strike="noStrike" dirty="0">
                <a:solidFill>
                  <a:srgbClr val="000000"/>
                </a:solidFill>
                <a:effectLst/>
                <a:latin typeface="utopia-std"/>
              </a:rPr>
              <a:t>.”</a:t>
            </a:r>
          </a:p>
          <a:p>
            <a:pPr algn="l"/>
            <a:r>
              <a:rPr lang="nb-NO" b="0" i="1" u="none" strike="noStrike" dirty="0" err="1">
                <a:solidFill>
                  <a:srgbClr val="000000"/>
                </a:solidFill>
                <a:effectLst/>
                <a:latin typeface="utopia-std"/>
              </a:rPr>
              <a:t>We’d</a:t>
            </a:r>
            <a:r>
              <a:rPr lang="nb-NO" b="0" i="1" u="none" strike="noStrike" dirty="0">
                <a:solidFill>
                  <a:srgbClr val="000000"/>
                </a:solidFill>
                <a:effectLst/>
                <a:latin typeface="utopia-std"/>
              </a:rPr>
              <a:t> love to </a:t>
            </a:r>
            <a:r>
              <a:rPr lang="nb-NO" b="0" i="1" u="none" strike="noStrike" dirty="0" err="1">
                <a:solidFill>
                  <a:srgbClr val="000000"/>
                </a:solidFill>
                <a:effectLst/>
                <a:latin typeface="utopia-std"/>
              </a:rPr>
              <a:t>hear</a:t>
            </a:r>
            <a:r>
              <a:rPr lang="nb-NO" b="0" i="1" u="none" strike="noStrike" dirty="0">
                <a:solidFill>
                  <a:srgbClr val="000000"/>
                </a:solidFill>
                <a:effectLst/>
                <a:latin typeface="utopia-std"/>
              </a:rPr>
              <a:t> from </a:t>
            </a:r>
            <a:r>
              <a:rPr lang="nb-NO" b="0" i="1" u="none" strike="noStrike" dirty="0" err="1">
                <a:solidFill>
                  <a:srgbClr val="000000"/>
                </a:solidFill>
                <a:effectLst/>
                <a:latin typeface="utopia-std"/>
              </a:rPr>
              <a:t>you</a:t>
            </a:r>
            <a:r>
              <a:rPr lang="nb-NO" b="0" i="1" u="none" strike="noStrike" dirty="0">
                <a:solidFill>
                  <a:srgbClr val="000000"/>
                </a:solidFill>
                <a:effectLst/>
                <a:latin typeface="utopia-std"/>
              </a:rPr>
              <a:t>! If </a:t>
            </a:r>
            <a:r>
              <a:rPr lang="nb-NO" b="0" i="1" u="none" strike="noStrike" dirty="0" err="1">
                <a:solidFill>
                  <a:srgbClr val="000000"/>
                </a:solidFill>
                <a:effectLst/>
                <a:latin typeface="utopia-std"/>
              </a:rPr>
              <a:t>you</a:t>
            </a:r>
            <a:r>
              <a:rPr lang="nb-NO" b="0" i="1" u="none" strike="noStrike" dirty="0">
                <a:solidFill>
                  <a:srgbClr val="000000"/>
                </a:solidFill>
                <a:effectLst/>
                <a:latin typeface="utopia-std"/>
              </a:rPr>
              <a:t> have a </a:t>
            </a:r>
            <a:r>
              <a:rPr lang="nb-NO" b="0" i="1" u="none" strike="noStrike" dirty="0" err="1">
                <a:solidFill>
                  <a:srgbClr val="000000"/>
                </a:solidFill>
                <a:effectLst/>
                <a:latin typeface="utopia-std"/>
              </a:rPr>
              <a:t>comment</a:t>
            </a:r>
            <a:r>
              <a:rPr lang="nb-NO" b="0" i="1" u="none" strike="noStrike" dirty="0">
                <a:solidFill>
                  <a:srgbClr val="000000"/>
                </a:solidFill>
                <a:effectLst/>
                <a:latin typeface="utopia-std"/>
              </a:rPr>
              <a:t> </a:t>
            </a:r>
            <a:r>
              <a:rPr lang="nb-NO" b="0" i="1" u="none" strike="noStrike" dirty="0" err="1">
                <a:solidFill>
                  <a:srgbClr val="000000"/>
                </a:solidFill>
                <a:effectLst/>
                <a:latin typeface="utopia-std"/>
              </a:rPr>
              <a:t>about</a:t>
            </a:r>
            <a:r>
              <a:rPr lang="nb-NO" b="0" i="1" u="none" strike="noStrike" dirty="0">
                <a:solidFill>
                  <a:srgbClr val="000000"/>
                </a:solidFill>
                <a:effectLst/>
                <a:latin typeface="utopia-std"/>
              </a:rPr>
              <a:t> </a:t>
            </a:r>
            <a:r>
              <a:rPr lang="nb-NO" b="0" i="1" u="none" strike="noStrike" dirty="0" err="1">
                <a:solidFill>
                  <a:srgbClr val="000000"/>
                </a:solidFill>
                <a:effectLst/>
                <a:latin typeface="utopia-std"/>
              </a:rPr>
              <a:t>this</a:t>
            </a:r>
            <a:r>
              <a:rPr lang="nb-NO" b="0" i="1" u="none" strike="noStrike" dirty="0">
                <a:solidFill>
                  <a:srgbClr val="000000"/>
                </a:solidFill>
                <a:effectLst/>
                <a:latin typeface="utopia-std"/>
              </a:rPr>
              <a:t> </a:t>
            </a:r>
            <a:r>
              <a:rPr lang="nb-NO" b="0" i="1" u="none" strike="noStrike" dirty="0" err="1">
                <a:solidFill>
                  <a:srgbClr val="000000"/>
                </a:solidFill>
                <a:effectLst/>
                <a:latin typeface="utopia-std"/>
              </a:rPr>
              <a:t>article</a:t>
            </a:r>
            <a:r>
              <a:rPr lang="nb-NO" b="0" i="1" u="none" strike="noStrike" dirty="0">
                <a:solidFill>
                  <a:srgbClr val="000000"/>
                </a:solidFill>
                <a:effectLst/>
                <a:latin typeface="utopia-std"/>
              </a:rPr>
              <a:t> or </a:t>
            </a:r>
            <a:r>
              <a:rPr lang="nb-NO" b="0" i="1" u="none" strike="noStrike" dirty="0" err="1">
                <a:solidFill>
                  <a:srgbClr val="000000"/>
                </a:solidFill>
                <a:effectLst/>
                <a:latin typeface="utopia-std"/>
              </a:rPr>
              <a:t>if</a:t>
            </a:r>
            <a:r>
              <a:rPr lang="nb-NO" b="0" i="1" u="none" strike="noStrike" dirty="0">
                <a:solidFill>
                  <a:srgbClr val="000000"/>
                </a:solidFill>
                <a:effectLst/>
                <a:latin typeface="utopia-std"/>
              </a:rPr>
              <a:t> </a:t>
            </a:r>
            <a:r>
              <a:rPr lang="nb-NO" b="0" i="1" u="none" strike="noStrike" dirty="0" err="1">
                <a:solidFill>
                  <a:srgbClr val="000000"/>
                </a:solidFill>
                <a:effectLst/>
                <a:latin typeface="utopia-std"/>
              </a:rPr>
              <a:t>you</a:t>
            </a:r>
            <a:r>
              <a:rPr lang="nb-NO" b="0" i="1" u="none" strike="noStrike" dirty="0">
                <a:solidFill>
                  <a:srgbClr val="000000"/>
                </a:solidFill>
                <a:effectLst/>
                <a:latin typeface="utopia-std"/>
              </a:rPr>
              <a:t> have a </a:t>
            </a:r>
            <a:r>
              <a:rPr lang="nb-NO" b="0" i="1" u="none" strike="noStrike" dirty="0" err="1">
                <a:solidFill>
                  <a:srgbClr val="000000"/>
                </a:solidFill>
                <a:effectLst/>
                <a:latin typeface="utopia-std"/>
              </a:rPr>
              <a:t>tip</a:t>
            </a:r>
            <a:r>
              <a:rPr lang="nb-NO" b="0" i="1" u="none" strike="noStrike" dirty="0">
                <a:solidFill>
                  <a:srgbClr val="000000"/>
                </a:solidFill>
                <a:effectLst/>
                <a:latin typeface="utopia-std"/>
              </a:rPr>
              <a:t> for a </a:t>
            </a:r>
            <a:r>
              <a:rPr lang="nb-NO" b="0" i="1" u="none" strike="noStrike" dirty="0" err="1">
                <a:solidFill>
                  <a:srgbClr val="000000"/>
                </a:solidFill>
                <a:effectLst/>
                <a:latin typeface="utopia-std"/>
              </a:rPr>
              <a:t>future</a:t>
            </a:r>
            <a:r>
              <a:rPr lang="nb-NO" b="0" i="1" u="none" strike="noStrike" dirty="0">
                <a:solidFill>
                  <a:srgbClr val="000000"/>
                </a:solidFill>
                <a:effectLst/>
                <a:latin typeface="utopia-std"/>
              </a:rPr>
              <a:t> </a:t>
            </a:r>
            <a:r>
              <a:rPr lang="nb-NO" b="0" i="1" u="none" strike="noStrike" dirty="0" err="1">
                <a:solidFill>
                  <a:srgbClr val="000000"/>
                </a:solidFill>
                <a:effectLst/>
                <a:latin typeface="utopia-std"/>
              </a:rPr>
              <a:t>Freethink</a:t>
            </a:r>
            <a:r>
              <a:rPr lang="nb-NO" b="0" i="1" u="none" strike="noStrike" dirty="0">
                <a:solidFill>
                  <a:srgbClr val="000000"/>
                </a:solidFill>
                <a:effectLst/>
                <a:latin typeface="utopia-std"/>
              </a:rPr>
              <a:t> story, </a:t>
            </a:r>
            <a:r>
              <a:rPr lang="nb-NO" b="0" i="1" u="none" strike="noStrike" dirty="0" err="1">
                <a:solidFill>
                  <a:srgbClr val="000000"/>
                </a:solidFill>
                <a:effectLst/>
                <a:latin typeface="utopia-std"/>
              </a:rPr>
              <a:t>please</a:t>
            </a:r>
            <a:r>
              <a:rPr lang="nb-NO" b="0" i="1" u="none" strike="noStrike" dirty="0">
                <a:solidFill>
                  <a:srgbClr val="000000"/>
                </a:solidFill>
                <a:effectLst/>
                <a:latin typeface="utopia-std"/>
              </a:rPr>
              <a:t> email </a:t>
            </a:r>
            <a:endParaRPr lang="nb-NO" b="0" i="0" u="none" strike="noStrike" dirty="0">
              <a:solidFill>
                <a:srgbClr val="000000"/>
              </a:solidFill>
              <a:effectLst/>
              <a:latin typeface="utopia-std"/>
            </a:endParaRPr>
          </a:p>
          <a:p>
            <a:endParaRPr lang="en-US" dirty="0"/>
          </a:p>
        </p:txBody>
      </p:sp>
    </p:spTree>
    <p:extLst>
      <p:ext uri="{BB962C8B-B14F-4D97-AF65-F5344CB8AC3E}">
        <p14:creationId xmlns:p14="http://schemas.microsoft.com/office/powerpoint/2010/main" val="384112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9C0EC-8272-384B-DC0A-2011BDD4AC4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9493DB6-21A2-F864-CB63-F5065542B128}"/>
              </a:ext>
            </a:extLst>
          </p:cNvPr>
          <p:cNvSpPr>
            <a:spLocks noGrp="1"/>
          </p:cNvSpPr>
          <p:nvPr>
            <p:ph type="title"/>
          </p:nvPr>
        </p:nvSpPr>
        <p:spPr>
          <a:xfrm>
            <a:off x="838200" y="2601429"/>
            <a:ext cx="10515600" cy="1325563"/>
          </a:xfrm>
        </p:spPr>
        <p:txBody>
          <a:bodyPr/>
          <a:lstStyle/>
          <a:p>
            <a:pPr algn="ctr"/>
            <a:r>
              <a:rPr lang="nb-NO" dirty="0"/>
              <a:t>Arbeidsliv </a:t>
            </a:r>
          </a:p>
        </p:txBody>
      </p:sp>
    </p:spTree>
    <p:extLst>
      <p:ext uri="{BB962C8B-B14F-4D97-AF65-F5344CB8AC3E}">
        <p14:creationId xmlns:p14="http://schemas.microsoft.com/office/powerpoint/2010/main" val="3004887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8536D3-CB25-2DBF-CD23-4743CFD63785}"/>
              </a:ext>
            </a:extLst>
          </p:cNvPr>
          <p:cNvSpPr>
            <a:spLocks noGrp="1"/>
          </p:cNvSpPr>
          <p:nvPr>
            <p:ph type="title"/>
          </p:nvPr>
        </p:nvSpPr>
        <p:spPr/>
        <p:txBody>
          <a:bodyPr/>
          <a:lstStyle/>
          <a:p>
            <a:r>
              <a:rPr lang="en-US" dirty="0" err="1"/>
              <a:t>Utdanning</a:t>
            </a:r>
            <a:r>
              <a:rPr lang="en-US" dirty="0"/>
              <a:t> </a:t>
            </a:r>
          </a:p>
        </p:txBody>
      </p:sp>
      <p:sp>
        <p:nvSpPr>
          <p:cNvPr id="3" name="Plassholder for innhold 2">
            <a:extLst>
              <a:ext uri="{FF2B5EF4-FFF2-40B4-BE49-F238E27FC236}">
                <a16:creationId xmlns:a16="http://schemas.microsoft.com/office/drawing/2014/main" id="{AD5DD132-D242-0D9F-1154-063D2036C7DC}"/>
              </a:ext>
            </a:extLst>
          </p:cNvPr>
          <p:cNvSpPr>
            <a:spLocks noGrp="1"/>
          </p:cNvSpPr>
          <p:nvPr>
            <p:ph idx="1"/>
          </p:nvPr>
        </p:nvSpPr>
        <p:spPr/>
        <p:txBody>
          <a:bodyPr/>
          <a:lstStyle/>
          <a:p>
            <a:r>
              <a:rPr lang="nb-NO" dirty="0"/>
              <a:t>Studenter med foreldre med lavere utdanning</a:t>
            </a:r>
          </a:p>
          <a:p>
            <a:r>
              <a:rPr lang="nb-NO" dirty="0"/>
              <a:t>Studenter med foreldre som betaler for bedre løsninger</a:t>
            </a:r>
            <a:endParaRPr lang="en-US" dirty="0"/>
          </a:p>
        </p:txBody>
      </p:sp>
    </p:spTree>
    <p:extLst>
      <p:ext uri="{BB962C8B-B14F-4D97-AF65-F5344CB8AC3E}">
        <p14:creationId xmlns:p14="http://schemas.microsoft.com/office/powerpoint/2010/main" val="2632256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EAF">
            <a:alpha val="90000"/>
          </a:srgbClr>
        </a:solidFill>
        <a:effectLst/>
      </p:bgPr>
    </p:bg>
    <p:spTree>
      <p:nvGrpSpPr>
        <p:cNvPr id="1" name="">
          <a:extLst>
            <a:ext uri="{FF2B5EF4-FFF2-40B4-BE49-F238E27FC236}">
              <a16:creationId xmlns:a16="http://schemas.microsoft.com/office/drawing/2014/main" id="{21675445-83C9-5750-6852-22854FC8134E}"/>
            </a:ext>
          </a:extLst>
        </p:cNvPr>
        <p:cNvGrpSpPr/>
        <p:nvPr/>
      </p:nvGrpSpPr>
      <p:grpSpPr>
        <a:xfrm>
          <a:off x="0" y="0"/>
          <a:ext cx="0" cy="0"/>
          <a:chOff x="0" y="0"/>
          <a:chExt cx="0" cy="0"/>
        </a:xfrm>
      </p:grpSpPr>
      <p:cxnSp>
        <p:nvCxnSpPr>
          <p:cNvPr id="20" name="Rett linje 19">
            <a:extLst>
              <a:ext uri="{FF2B5EF4-FFF2-40B4-BE49-F238E27FC236}">
                <a16:creationId xmlns:a16="http://schemas.microsoft.com/office/drawing/2014/main" id="{FE31552E-B822-75B3-6D5F-FAAFE3A2E8E2}"/>
              </a:ext>
            </a:extLst>
          </p:cNvPr>
          <p:cNvCxnSpPr>
            <a:cxnSpLocks/>
          </p:cNvCxnSpPr>
          <p:nvPr/>
        </p:nvCxnSpPr>
        <p:spPr>
          <a:xfrm flipH="1" flipV="1">
            <a:off x="5865815" y="3282669"/>
            <a:ext cx="3936352" cy="15202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7B5491A4-D1B1-77D8-6E9C-64B09BC0ABB1}"/>
              </a:ext>
            </a:extLst>
          </p:cNvPr>
          <p:cNvCxnSpPr>
            <a:cxnSpLocks/>
            <a:stCxn id="10" idx="6"/>
          </p:cNvCxnSpPr>
          <p:nvPr/>
        </p:nvCxnSpPr>
        <p:spPr>
          <a:xfrm>
            <a:off x="2563586" y="1326618"/>
            <a:ext cx="3302229" cy="195605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Rett linje 8">
            <a:extLst>
              <a:ext uri="{FF2B5EF4-FFF2-40B4-BE49-F238E27FC236}">
                <a16:creationId xmlns:a16="http://schemas.microsoft.com/office/drawing/2014/main" id="{C54901B3-F303-922D-3A2A-EAC210978A84}"/>
              </a:ext>
            </a:extLst>
          </p:cNvPr>
          <p:cNvCxnSpPr>
            <a:cxnSpLocks/>
            <a:stCxn id="12" idx="2"/>
          </p:cNvCxnSpPr>
          <p:nvPr/>
        </p:nvCxnSpPr>
        <p:spPr>
          <a:xfrm flipH="1">
            <a:off x="5845629" y="1401391"/>
            <a:ext cx="3302229" cy="188127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EB00C545-852B-45DF-61B8-F83DD94A7A6F}"/>
              </a:ext>
            </a:extLst>
          </p:cNvPr>
          <p:cNvSpPr/>
          <p:nvPr/>
        </p:nvSpPr>
        <p:spPr>
          <a:xfrm>
            <a:off x="995423" y="595836"/>
            <a:ext cx="1568163" cy="1461564"/>
          </a:xfrm>
          <a:prstGeom prst="ellipse">
            <a:avLst/>
          </a:prstGeom>
          <a:solidFill>
            <a:srgbClr val="D34C38">
              <a:alpha val="39000"/>
            </a:srgb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tx1"/>
                </a:solidFill>
              </a:rPr>
              <a:t>Trener</a:t>
            </a:r>
          </a:p>
        </p:txBody>
      </p:sp>
      <p:sp>
        <p:nvSpPr>
          <p:cNvPr id="12" name="Ellipse 11">
            <a:extLst>
              <a:ext uri="{FF2B5EF4-FFF2-40B4-BE49-F238E27FC236}">
                <a16:creationId xmlns:a16="http://schemas.microsoft.com/office/drawing/2014/main" id="{0F1F2395-4D8C-1C3C-DBC8-3D1CBB4CBF1D}"/>
              </a:ext>
            </a:extLst>
          </p:cNvPr>
          <p:cNvSpPr/>
          <p:nvPr/>
        </p:nvSpPr>
        <p:spPr>
          <a:xfrm>
            <a:off x="9147858" y="541368"/>
            <a:ext cx="1859666" cy="1720046"/>
          </a:xfrm>
          <a:prstGeom prst="ellipse">
            <a:avLst/>
          </a:prstGeom>
          <a:solidFill>
            <a:srgbClr val="D34C38">
              <a:alpha val="39000"/>
            </a:srgb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800" dirty="0">
                <a:solidFill>
                  <a:schemeClr val="tx1"/>
                </a:solidFill>
              </a:rPr>
              <a:t>Kollega</a:t>
            </a:r>
          </a:p>
        </p:txBody>
      </p:sp>
      <p:cxnSp>
        <p:nvCxnSpPr>
          <p:cNvPr id="16" name="Rett linje 15">
            <a:extLst>
              <a:ext uri="{FF2B5EF4-FFF2-40B4-BE49-F238E27FC236}">
                <a16:creationId xmlns:a16="http://schemas.microsoft.com/office/drawing/2014/main" id="{785CD658-3972-03CC-21CF-71398F66B8E9}"/>
              </a:ext>
            </a:extLst>
          </p:cNvPr>
          <p:cNvCxnSpPr>
            <a:cxnSpLocks/>
            <a:endCxn id="17" idx="0"/>
          </p:cNvCxnSpPr>
          <p:nvPr/>
        </p:nvCxnSpPr>
        <p:spPr>
          <a:xfrm flipH="1">
            <a:off x="5474200" y="3282669"/>
            <a:ext cx="391615" cy="15202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2D286660-648A-E892-D384-9602834E543E}"/>
              </a:ext>
            </a:extLst>
          </p:cNvPr>
          <p:cNvSpPr/>
          <p:nvPr/>
        </p:nvSpPr>
        <p:spPr>
          <a:xfrm>
            <a:off x="4404165" y="4802937"/>
            <a:ext cx="2140069" cy="2055063"/>
          </a:xfrm>
          <a:prstGeom prst="ellipse">
            <a:avLst/>
          </a:prstGeom>
          <a:solidFill>
            <a:srgbClr val="D34C38">
              <a:alpha val="31000"/>
            </a:srgb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tx1"/>
                </a:solidFill>
              </a:rPr>
              <a:t>Studie-kamerater </a:t>
            </a:r>
          </a:p>
        </p:txBody>
      </p:sp>
      <p:sp>
        <p:nvSpPr>
          <p:cNvPr id="2" name="Tittel 1">
            <a:extLst>
              <a:ext uri="{FF2B5EF4-FFF2-40B4-BE49-F238E27FC236}">
                <a16:creationId xmlns:a16="http://schemas.microsoft.com/office/drawing/2014/main" id="{3EE4B0DD-ADE2-6F88-DEDA-69EB25A46ADE}"/>
              </a:ext>
            </a:extLst>
          </p:cNvPr>
          <p:cNvSpPr>
            <a:spLocks noGrp="1"/>
          </p:cNvSpPr>
          <p:nvPr>
            <p:ph type="title"/>
          </p:nvPr>
        </p:nvSpPr>
        <p:spPr>
          <a:xfrm>
            <a:off x="608015" y="2061636"/>
            <a:ext cx="10515600" cy="3421831"/>
          </a:xfrm>
        </p:spPr>
        <p:txBody>
          <a:bodyPr>
            <a:normAutofit/>
          </a:bodyPr>
          <a:lstStyle/>
          <a:p>
            <a:pPr algn="ctr"/>
            <a:r>
              <a:rPr lang="nb-NO" sz="7300" b="1" dirty="0">
                <a:ln>
                  <a:solidFill>
                    <a:schemeClr val="tx1"/>
                  </a:solidFill>
                </a:ln>
                <a:latin typeface="Biome" panose="020B0503030204020804" pitchFamily="34" charset="0"/>
                <a:cs typeface="Biome" panose="020B0503030204020804" pitchFamily="34" charset="0"/>
              </a:rPr>
              <a:t>Strukturell kapital</a:t>
            </a:r>
            <a:r>
              <a:rPr lang="nb-NO" b="1" dirty="0">
                <a:ln>
                  <a:solidFill>
                    <a:schemeClr val="tx1"/>
                  </a:solidFill>
                </a:ln>
                <a:latin typeface="Biome" panose="020B0503030204020804" pitchFamily="34" charset="0"/>
                <a:cs typeface="Biome" panose="020B0503030204020804" pitchFamily="34" charset="0"/>
              </a:rPr>
              <a:t> </a:t>
            </a:r>
            <a:br>
              <a:rPr lang="nb-NO" b="1" dirty="0">
                <a:latin typeface="Biome" panose="020B0503030204020804" pitchFamily="34" charset="0"/>
                <a:cs typeface="Biome" panose="020B0503030204020804" pitchFamily="34" charset="0"/>
              </a:rPr>
            </a:br>
            <a:br>
              <a:rPr lang="nb-NO" dirty="0"/>
            </a:br>
            <a:endParaRPr lang="nb-NO" dirty="0"/>
          </a:p>
        </p:txBody>
      </p:sp>
      <p:sp>
        <p:nvSpPr>
          <p:cNvPr id="19" name="Ellipse 18">
            <a:extLst>
              <a:ext uri="{FF2B5EF4-FFF2-40B4-BE49-F238E27FC236}">
                <a16:creationId xmlns:a16="http://schemas.microsoft.com/office/drawing/2014/main" id="{DFF7902D-ED60-0FD8-3A99-565DE50E0606}"/>
              </a:ext>
            </a:extLst>
          </p:cNvPr>
          <p:cNvSpPr/>
          <p:nvPr/>
        </p:nvSpPr>
        <p:spPr>
          <a:xfrm>
            <a:off x="9747438" y="4283179"/>
            <a:ext cx="1859666" cy="1720046"/>
          </a:xfrm>
          <a:prstGeom prst="ellipse">
            <a:avLst/>
          </a:prstGeom>
          <a:solidFill>
            <a:srgbClr val="D34C38">
              <a:alpha val="39000"/>
            </a:srgb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800" dirty="0">
                <a:solidFill>
                  <a:schemeClr val="tx1"/>
                </a:solidFill>
              </a:rPr>
              <a:t>Nabo</a:t>
            </a:r>
          </a:p>
        </p:txBody>
      </p:sp>
      <p:sp>
        <p:nvSpPr>
          <p:cNvPr id="24" name="TekstSylinder 23">
            <a:extLst>
              <a:ext uri="{FF2B5EF4-FFF2-40B4-BE49-F238E27FC236}">
                <a16:creationId xmlns:a16="http://schemas.microsoft.com/office/drawing/2014/main" id="{B94104D1-8C1A-88E7-A2C8-D9D386740EB4}"/>
              </a:ext>
            </a:extLst>
          </p:cNvPr>
          <p:cNvSpPr txBox="1"/>
          <p:nvPr/>
        </p:nvSpPr>
        <p:spPr>
          <a:xfrm>
            <a:off x="0" y="6003225"/>
            <a:ext cx="3913761" cy="738664"/>
          </a:xfrm>
          <a:prstGeom prst="rect">
            <a:avLst/>
          </a:prstGeom>
          <a:noFill/>
        </p:spPr>
        <p:txBody>
          <a:bodyPr wrap="square">
            <a:spAutoFit/>
          </a:bodyPr>
          <a:lstStyle/>
          <a:p>
            <a:r>
              <a:rPr lang="nb-NO" sz="1400" b="0" i="0" u="none" strike="noStrike" dirty="0">
                <a:solidFill>
                  <a:srgbClr val="222222"/>
                </a:solidFill>
                <a:effectLst/>
                <a:latin typeface="Arial" panose="020B0604020202020204" pitchFamily="34" charset="0"/>
              </a:rPr>
              <a:t>Claridge, T. (2018). Dimensions </a:t>
            </a:r>
            <a:r>
              <a:rPr lang="nb-NO" sz="1400" b="0" i="0" u="none" strike="noStrike" dirty="0" err="1">
                <a:solidFill>
                  <a:srgbClr val="222222"/>
                </a:solidFill>
                <a:effectLst/>
                <a:latin typeface="Arial" panose="020B0604020202020204" pitchFamily="34" charset="0"/>
              </a:rPr>
              <a:t>of</a:t>
            </a:r>
            <a:r>
              <a:rPr lang="nb-NO" sz="1400" b="0" i="0" u="none" strike="noStrike" dirty="0">
                <a:solidFill>
                  <a:srgbClr val="222222"/>
                </a:solidFill>
                <a:effectLst/>
                <a:latin typeface="Arial" panose="020B0604020202020204" pitchFamily="34" charset="0"/>
              </a:rPr>
              <a:t> </a:t>
            </a:r>
            <a:r>
              <a:rPr lang="nb-NO" sz="1400" b="0" i="0" u="none" strike="noStrike" dirty="0" err="1">
                <a:solidFill>
                  <a:srgbClr val="222222"/>
                </a:solidFill>
                <a:effectLst/>
                <a:latin typeface="Arial" panose="020B0604020202020204" pitchFamily="34" charset="0"/>
              </a:rPr>
              <a:t>Social</a:t>
            </a:r>
            <a:r>
              <a:rPr lang="nb-NO" sz="1400" b="0" i="0" u="none" strike="noStrike" dirty="0">
                <a:solidFill>
                  <a:srgbClr val="222222"/>
                </a:solidFill>
                <a:effectLst/>
                <a:latin typeface="Arial" panose="020B0604020202020204" pitchFamily="34" charset="0"/>
              </a:rPr>
              <a:t> Capital-</a:t>
            </a:r>
            <a:r>
              <a:rPr lang="nb-NO" sz="1400" b="0" i="0" u="none" strike="noStrike" dirty="0" err="1">
                <a:solidFill>
                  <a:srgbClr val="222222"/>
                </a:solidFill>
                <a:effectLst/>
                <a:latin typeface="Arial" panose="020B0604020202020204" pitchFamily="34" charset="0"/>
              </a:rPr>
              <a:t>structural</a:t>
            </a:r>
            <a:r>
              <a:rPr lang="nb-NO" sz="1400" b="0" i="0" u="none" strike="noStrike" dirty="0">
                <a:solidFill>
                  <a:srgbClr val="222222"/>
                </a:solidFill>
                <a:effectLst/>
                <a:latin typeface="Arial" panose="020B0604020202020204" pitchFamily="34" charset="0"/>
              </a:rPr>
              <a:t>, </a:t>
            </a:r>
            <a:r>
              <a:rPr lang="nb-NO" sz="1400" b="0" i="0" u="none" strike="noStrike" dirty="0" err="1">
                <a:solidFill>
                  <a:srgbClr val="222222"/>
                </a:solidFill>
                <a:effectLst/>
                <a:latin typeface="Arial" panose="020B0604020202020204" pitchFamily="34" charset="0"/>
              </a:rPr>
              <a:t>cognitive</a:t>
            </a:r>
            <a:r>
              <a:rPr lang="nb-NO" sz="1400" b="0" i="0" u="none" strike="noStrike" dirty="0">
                <a:solidFill>
                  <a:srgbClr val="222222"/>
                </a:solidFill>
                <a:effectLst/>
                <a:latin typeface="Arial" panose="020B0604020202020204" pitchFamily="34" charset="0"/>
              </a:rPr>
              <a:t>, and </a:t>
            </a:r>
            <a:r>
              <a:rPr lang="nb-NO" sz="1400" b="0" i="0" u="none" strike="noStrike" dirty="0" err="1">
                <a:solidFill>
                  <a:srgbClr val="222222"/>
                </a:solidFill>
                <a:effectLst/>
                <a:latin typeface="Arial" panose="020B0604020202020204" pitchFamily="34" charset="0"/>
              </a:rPr>
              <a:t>relational</a:t>
            </a:r>
            <a:r>
              <a:rPr lang="nb-NO" sz="1400" b="0" i="0" u="none" strike="noStrike" dirty="0">
                <a:solidFill>
                  <a:srgbClr val="222222"/>
                </a:solidFill>
                <a:effectLst/>
                <a:latin typeface="Arial" panose="020B0604020202020204" pitchFamily="34" charset="0"/>
              </a:rPr>
              <a:t>. </a:t>
            </a:r>
            <a:r>
              <a:rPr lang="nb-NO" sz="1400" b="0" i="1" u="none" strike="noStrike" dirty="0" err="1">
                <a:solidFill>
                  <a:srgbClr val="222222"/>
                </a:solidFill>
                <a:effectLst/>
                <a:latin typeface="Arial" panose="020B0604020202020204" pitchFamily="34" charset="0"/>
              </a:rPr>
              <a:t>Social</a:t>
            </a:r>
            <a:r>
              <a:rPr lang="nb-NO" sz="1400" b="0" i="1" u="none" strike="noStrike" dirty="0">
                <a:solidFill>
                  <a:srgbClr val="222222"/>
                </a:solidFill>
                <a:effectLst/>
                <a:latin typeface="Arial" panose="020B0604020202020204" pitchFamily="34" charset="0"/>
              </a:rPr>
              <a:t> Capital Research</a:t>
            </a:r>
            <a:r>
              <a:rPr lang="nb-NO" sz="1400" b="0" i="0" u="none" strike="noStrike" dirty="0">
                <a:solidFill>
                  <a:srgbClr val="222222"/>
                </a:solidFill>
                <a:effectLst/>
                <a:latin typeface="Arial" panose="020B0604020202020204" pitchFamily="34" charset="0"/>
              </a:rPr>
              <a:t>, </a:t>
            </a:r>
            <a:r>
              <a:rPr lang="nb-NO" sz="1400" b="0" i="1" u="none" strike="noStrike" dirty="0">
                <a:solidFill>
                  <a:srgbClr val="222222"/>
                </a:solidFill>
                <a:effectLst/>
                <a:latin typeface="Arial" panose="020B0604020202020204" pitchFamily="34" charset="0"/>
              </a:rPr>
              <a:t>1</a:t>
            </a:r>
            <a:r>
              <a:rPr lang="nb-NO" sz="1400" b="0" i="0" u="none" strike="noStrike" dirty="0">
                <a:solidFill>
                  <a:srgbClr val="222222"/>
                </a:solidFill>
                <a:effectLst/>
                <a:latin typeface="Arial" panose="020B0604020202020204" pitchFamily="34" charset="0"/>
              </a:rPr>
              <a:t>, 1-4</a:t>
            </a:r>
            <a:endParaRPr lang="en-US" sz="1400" dirty="0"/>
          </a:p>
        </p:txBody>
      </p:sp>
    </p:spTree>
    <p:extLst>
      <p:ext uri="{BB962C8B-B14F-4D97-AF65-F5344CB8AC3E}">
        <p14:creationId xmlns:p14="http://schemas.microsoft.com/office/powerpoint/2010/main" val="2161256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CEAF">
            <a:alpha val="90000"/>
          </a:srgbClr>
        </a:solidFill>
        <a:effectLst/>
      </p:bgPr>
    </p:bg>
    <p:spTree>
      <p:nvGrpSpPr>
        <p:cNvPr id="1" name="">
          <a:extLst>
            <a:ext uri="{FF2B5EF4-FFF2-40B4-BE49-F238E27FC236}">
              <a16:creationId xmlns:a16="http://schemas.microsoft.com/office/drawing/2014/main" id="{B4EDFE1C-1DAB-6BF9-2F32-E24AE171AF94}"/>
            </a:ext>
          </a:extLst>
        </p:cNvPr>
        <p:cNvGrpSpPr/>
        <p:nvPr/>
      </p:nvGrpSpPr>
      <p:grpSpPr>
        <a:xfrm>
          <a:off x="0" y="0"/>
          <a:ext cx="0" cy="0"/>
          <a:chOff x="0" y="0"/>
          <a:chExt cx="0" cy="0"/>
        </a:xfrm>
      </p:grpSpPr>
      <p:sp>
        <p:nvSpPr>
          <p:cNvPr id="28" name="Ellipse 27">
            <a:extLst>
              <a:ext uri="{FF2B5EF4-FFF2-40B4-BE49-F238E27FC236}">
                <a16:creationId xmlns:a16="http://schemas.microsoft.com/office/drawing/2014/main" id="{D6ABC102-B275-F735-2D18-CF6A5659EC55}"/>
              </a:ext>
            </a:extLst>
          </p:cNvPr>
          <p:cNvSpPr/>
          <p:nvPr/>
        </p:nvSpPr>
        <p:spPr>
          <a:xfrm>
            <a:off x="2454238" y="2789564"/>
            <a:ext cx="1404257" cy="1286715"/>
          </a:xfrm>
          <a:prstGeom prst="ellipse">
            <a:avLst/>
          </a:prstGeom>
          <a:solidFill>
            <a:srgbClr val="D34C3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Ellipse 28">
            <a:extLst>
              <a:ext uri="{FF2B5EF4-FFF2-40B4-BE49-F238E27FC236}">
                <a16:creationId xmlns:a16="http://schemas.microsoft.com/office/drawing/2014/main" id="{DD5FF91C-ECAB-946E-2B73-A8CC98FD8FA4}"/>
              </a:ext>
            </a:extLst>
          </p:cNvPr>
          <p:cNvSpPr/>
          <p:nvPr/>
        </p:nvSpPr>
        <p:spPr>
          <a:xfrm>
            <a:off x="2489734" y="4561123"/>
            <a:ext cx="1404257" cy="1286715"/>
          </a:xfrm>
          <a:prstGeom prst="ellipse">
            <a:avLst/>
          </a:prstGeom>
          <a:solidFill>
            <a:srgbClr val="D34C3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2EC2C0C6-6128-024E-F2C5-9B81AAC6C99A}"/>
              </a:ext>
            </a:extLst>
          </p:cNvPr>
          <p:cNvSpPr/>
          <p:nvPr/>
        </p:nvSpPr>
        <p:spPr>
          <a:xfrm>
            <a:off x="7895246" y="1080711"/>
            <a:ext cx="1404257" cy="1286715"/>
          </a:xfrm>
          <a:prstGeom prst="ellipse">
            <a:avLst/>
          </a:prstGeom>
          <a:solidFill>
            <a:srgbClr val="D34C3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ABB35DD7-7F38-8F00-130B-F59D43003749}"/>
              </a:ext>
            </a:extLst>
          </p:cNvPr>
          <p:cNvSpPr/>
          <p:nvPr/>
        </p:nvSpPr>
        <p:spPr>
          <a:xfrm>
            <a:off x="7895246" y="2784026"/>
            <a:ext cx="1429328" cy="1286715"/>
          </a:xfrm>
          <a:prstGeom prst="ellipse">
            <a:avLst/>
          </a:prstGeom>
          <a:solidFill>
            <a:srgbClr val="D34C3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Ellipse 31">
            <a:extLst>
              <a:ext uri="{FF2B5EF4-FFF2-40B4-BE49-F238E27FC236}">
                <a16:creationId xmlns:a16="http://schemas.microsoft.com/office/drawing/2014/main" id="{60FFB7A8-2230-5A36-3F96-DEE3DFC28371}"/>
              </a:ext>
            </a:extLst>
          </p:cNvPr>
          <p:cNvSpPr/>
          <p:nvPr/>
        </p:nvSpPr>
        <p:spPr>
          <a:xfrm>
            <a:off x="7952775" y="4561122"/>
            <a:ext cx="1404257" cy="1286715"/>
          </a:xfrm>
          <a:prstGeom prst="ellipse">
            <a:avLst/>
          </a:prstGeom>
          <a:solidFill>
            <a:srgbClr val="D34C3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79055712-8645-3575-97B7-F4E089F14D04}"/>
              </a:ext>
            </a:extLst>
          </p:cNvPr>
          <p:cNvSpPr/>
          <p:nvPr/>
        </p:nvSpPr>
        <p:spPr>
          <a:xfrm>
            <a:off x="5518049" y="4747280"/>
            <a:ext cx="1025821" cy="914400"/>
          </a:xfrm>
          <a:prstGeom prst="ellipse">
            <a:avLst/>
          </a:prstGeom>
          <a:solidFill>
            <a:srgbClr val="D34C3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Ellipse 26">
            <a:extLst>
              <a:ext uri="{FF2B5EF4-FFF2-40B4-BE49-F238E27FC236}">
                <a16:creationId xmlns:a16="http://schemas.microsoft.com/office/drawing/2014/main" id="{4C6A4AAC-4D7E-E182-98E0-9833E837A303}"/>
              </a:ext>
            </a:extLst>
          </p:cNvPr>
          <p:cNvSpPr/>
          <p:nvPr/>
        </p:nvSpPr>
        <p:spPr>
          <a:xfrm>
            <a:off x="2454239" y="1080712"/>
            <a:ext cx="1404257" cy="1286715"/>
          </a:xfrm>
          <a:prstGeom prst="ellipse">
            <a:avLst/>
          </a:prstGeom>
          <a:solidFill>
            <a:srgbClr val="D34C3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Grafikk 2" descr="Bruker kontur">
            <a:extLst>
              <a:ext uri="{FF2B5EF4-FFF2-40B4-BE49-F238E27FC236}">
                <a16:creationId xmlns:a16="http://schemas.microsoft.com/office/drawing/2014/main" id="{542C7C09-EED6-F850-B66A-113AD3512C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00739" y="1227961"/>
            <a:ext cx="914400" cy="914400"/>
          </a:xfrm>
          <a:prstGeom prst="rect">
            <a:avLst/>
          </a:prstGeom>
        </p:spPr>
      </p:pic>
      <p:pic>
        <p:nvPicPr>
          <p:cNvPr id="5" name="Grafikk 4" descr="Kvinneprofil kontur">
            <a:extLst>
              <a:ext uri="{FF2B5EF4-FFF2-40B4-BE49-F238E27FC236}">
                <a16:creationId xmlns:a16="http://schemas.microsoft.com/office/drawing/2014/main" id="{5F993A69-A956-CD5D-0E3A-604B778FCB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72826" y="1227961"/>
            <a:ext cx="914400" cy="914400"/>
          </a:xfrm>
          <a:prstGeom prst="rect">
            <a:avLst/>
          </a:prstGeom>
        </p:spPr>
      </p:pic>
      <p:pic>
        <p:nvPicPr>
          <p:cNvPr id="7" name="Grafikk 6" descr="Robot kontur">
            <a:extLst>
              <a:ext uri="{FF2B5EF4-FFF2-40B4-BE49-F238E27FC236}">
                <a16:creationId xmlns:a16="http://schemas.microsoft.com/office/drawing/2014/main" id="{5E56FA93-C612-BCE0-A0F5-BB2E69EA41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56500" y="2886258"/>
            <a:ext cx="930725" cy="914400"/>
          </a:xfrm>
          <a:prstGeom prst="rect">
            <a:avLst/>
          </a:prstGeom>
        </p:spPr>
      </p:pic>
      <p:pic>
        <p:nvPicPr>
          <p:cNvPr id="10" name="Grafikk 9" descr="Bruker kontur">
            <a:extLst>
              <a:ext uri="{FF2B5EF4-FFF2-40B4-BE49-F238E27FC236}">
                <a16:creationId xmlns:a16="http://schemas.microsoft.com/office/drawing/2014/main" id="{C0E51287-EAB5-DDC8-09DA-BFE5A8E35E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00739" y="2838936"/>
            <a:ext cx="914400" cy="914400"/>
          </a:xfrm>
          <a:prstGeom prst="rect">
            <a:avLst/>
          </a:prstGeom>
        </p:spPr>
      </p:pic>
      <p:pic>
        <p:nvPicPr>
          <p:cNvPr id="12" name="Grafikk 11" descr="Robot kontur">
            <a:extLst>
              <a:ext uri="{FF2B5EF4-FFF2-40B4-BE49-F238E27FC236}">
                <a16:creationId xmlns:a16="http://schemas.microsoft.com/office/drawing/2014/main" id="{A7526F42-0F44-5CBA-135A-F18D0E5626CA}"/>
              </a:ext>
            </a:extLst>
          </p:cNvPr>
          <p:cNvPicPr>
            <a:picLocks noChangeAspect="1"/>
          </p:cNvPicPr>
          <p:nvPr/>
        </p:nvPicPr>
        <p:blipFill>
          <a:blip r:embed="rId7">
            <a:extLst>
              <a:ext uri="{96DAC541-7B7A-43D3-8B79-37D633B846F1}">
                <asvg:svgBlip xmlns:asvg="http://schemas.microsoft.com/office/drawing/2016/SVG/main" r:embed="rId9"/>
              </a:ext>
            </a:extLst>
          </a:blip>
          <a:stretch>
            <a:fillRect/>
          </a:stretch>
        </p:blipFill>
        <p:spPr>
          <a:xfrm>
            <a:off x="5614956" y="4773795"/>
            <a:ext cx="750318" cy="750318"/>
          </a:xfrm>
          <a:prstGeom prst="rect">
            <a:avLst/>
          </a:prstGeom>
        </p:spPr>
      </p:pic>
      <p:pic>
        <p:nvPicPr>
          <p:cNvPr id="13" name="Grafikk 12" descr="Bruker kontur">
            <a:extLst>
              <a:ext uri="{FF2B5EF4-FFF2-40B4-BE49-F238E27FC236}">
                <a16:creationId xmlns:a16="http://schemas.microsoft.com/office/drawing/2014/main" id="{7A91FEBB-6C54-84EB-3210-3798B0DB511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06114" y="4682707"/>
            <a:ext cx="914400" cy="914400"/>
          </a:xfrm>
          <a:prstGeom prst="rect">
            <a:avLst/>
          </a:prstGeom>
        </p:spPr>
      </p:pic>
      <p:pic>
        <p:nvPicPr>
          <p:cNvPr id="15" name="Grafikk 14" descr="Kvinneprofil kontur">
            <a:extLst>
              <a:ext uri="{FF2B5EF4-FFF2-40B4-BE49-F238E27FC236}">
                <a16:creationId xmlns:a16="http://schemas.microsoft.com/office/drawing/2014/main" id="{53BB787C-C13B-F957-6E26-0E3709981A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56500" y="4561123"/>
            <a:ext cx="914400" cy="914400"/>
          </a:xfrm>
          <a:prstGeom prst="rect">
            <a:avLst/>
          </a:prstGeom>
        </p:spPr>
      </p:pic>
      <p:cxnSp>
        <p:nvCxnSpPr>
          <p:cNvPr id="35" name="Rett pil 34">
            <a:extLst>
              <a:ext uri="{FF2B5EF4-FFF2-40B4-BE49-F238E27FC236}">
                <a16:creationId xmlns:a16="http://schemas.microsoft.com/office/drawing/2014/main" id="{6F0FB80D-66D9-EF95-4307-1FA0E0CBD903}"/>
              </a:ext>
            </a:extLst>
          </p:cNvPr>
          <p:cNvCxnSpPr>
            <a:stCxn id="27" idx="6"/>
            <a:endCxn id="30" idx="2"/>
          </p:cNvCxnSpPr>
          <p:nvPr/>
        </p:nvCxnSpPr>
        <p:spPr>
          <a:xfrm flipV="1">
            <a:off x="3858496" y="1724069"/>
            <a:ext cx="4036750"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ett pil 36">
            <a:extLst>
              <a:ext uri="{FF2B5EF4-FFF2-40B4-BE49-F238E27FC236}">
                <a16:creationId xmlns:a16="http://schemas.microsoft.com/office/drawing/2014/main" id="{90A2643F-FF70-4B5F-7BF8-744DE56BC6FE}"/>
              </a:ext>
            </a:extLst>
          </p:cNvPr>
          <p:cNvCxnSpPr>
            <a:cxnSpLocks/>
            <a:stCxn id="28" idx="6"/>
            <a:endCxn id="31" idx="2"/>
          </p:cNvCxnSpPr>
          <p:nvPr/>
        </p:nvCxnSpPr>
        <p:spPr>
          <a:xfrm flipV="1">
            <a:off x="3858495" y="3427384"/>
            <a:ext cx="4036751" cy="553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Rett pil 40">
            <a:extLst>
              <a:ext uri="{FF2B5EF4-FFF2-40B4-BE49-F238E27FC236}">
                <a16:creationId xmlns:a16="http://schemas.microsoft.com/office/drawing/2014/main" id="{2E66D9D0-2084-2A3B-986E-37072D02F9F9}"/>
              </a:ext>
            </a:extLst>
          </p:cNvPr>
          <p:cNvCxnSpPr>
            <a:stCxn id="29" idx="6"/>
            <a:endCxn id="33" idx="2"/>
          </p:cNvCxnSpPr>
          <p:nvPr/>
        </p:nvCxnSpPr>
        <p:spPr>
          <a:xfrm flipV="1">
            <a:off x="3893991" y="5204480"/>
            <a:ext cx="1624058"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Rett pil 42">
            <a:extLst>
              <a:ext uri="{FF2B5EF4-FFF2-40B4-BE49-F238E27FC236}">
                <a16:creationId xmlns:a16="http://schemas.microsoft.com/office/drawing/2014/main" id="{9E715F4C-A4D9-AF72-9FBF-3C23E2CF0226}"/>
              </a:ext>
            </a:extLst>
          </p:cNvPr>
          <p:cNvCxnSpPr>
            <a:cxnSpLocks/>
            <a:stCxn id="33" idx="6"/>
            <a:endCxn id="32" idx="2"/>
          </p:cNvCxnSpPr>
          <p:nvPr/>
        </p:nvCxnSpPr>
        <p:spPr>
          <a:xfrm>
            <a:off x="6543870" y="5204480"/>
            <a:ext cx="140890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314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EF2E0-5960-925B-2EA1-9F9A406E0B3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014300F8-971B-B0A4-B222-5AB3877F7CA3}"/>
              </a:ext>
            </a:extLst>
          </p:cNvPr>
          <p:cNvSpPr>
            <a:spLocks noGrp="1"/>
          </p:cNvSpPr>
          <p:nvPr>
            <p:ph type="title"/>
          </p:nvPr>
        </p:nvSpPr>
        <p:spPr/>
        <p:txBody>
          <a:bodyPr/>
          <a:lstStyle/>
          <a:p>
            <a:r>
              <a:rPr lang="en-US" dirty="0" err="1"/>
              <a:t>Kompetanse</a:t>
            </a:r>
            <a:r>
              <a:rPr lang="en-US" dirty="0"/>
              <a:t> </a:t>
            </a:r>
            <a:r>
              <a:rPr lang="en-US" dirty="0" err="1"/>
              <a:t>gjenerelt</a:t>
            </a:r>
            <a:r>
              <a:rPr lang="en-US" dirty="0"/>
              <a:t> </a:t>
            </a:r>
          </a:p>
        </p:txBody>
      </p:sp>
      <p:sp>
        <p:nvSpPr>
          <p:cNvPr id="3" name="Plassholder for innhold 2">
            <a:extLst>
              <a:ext uri="{FF2B5EF4-FFF2-40B4-BE49-F238E27FC236}">
                <a16:creationId xmlns:a16="http://schemas.microsoft.com/office/drawing/2014/main" id="{4DBC2912-F9F7-EA46-9589-A37063474BD7}"/>
              </a:ext>
            </a:extLst>
          </p:cNvPr>
          <p:cNvSpPr>
            <a:spLocks noGrp="1"/>
          </p:cNvSpPr>
          <p:nvPr>
            <p:ph idx="1"/>
          </p:nvPr>
        </p:nvSpPr>
        <p:spPr/>
        <p:txBody>
          <a:bodyPr/>
          <a:lstStyle/>
          <a:p>
            <a:r>
              <a:rPr lang="nb-NO" dirty="0"/>
              <a:t>Ikke lengre de som skal skrive CV best, eller som har tilgang på </a:t>
            </a:r>
            <a:endParaRPr lang="en-US" dirty="0"/>
          </a:p>
        </p:txBody>
      </p:sp>
    </p:spTree>
    <p:extLst>
      <p:ext uri="{BB962C8B-B14F-4D97-AF65-F5344CB8AC3E}">
        <p14:creationId xmlns:p14="http://schemas.microsoft.com/office/powerpoint/2010/main" val="812676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76B0C-7570-7881-4207-18F2EBF0BDFE}"/>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A2CD7D3C-3E22-B23B-3E30-1096991396F0}"/>
              </a:ext>
            </a:extLst>
          </p:cNvPr>
          <p:cNvSpPr>
            <a:spLocks noGrp="1"/>
          </p:cNvSpPr>
          <p:nvPr>
            <p:ph type="title"/>
          </p:nvPr>
        </p:nvSpPr>
        <p:spPr/>
        <p:txBody>
          <a:bodyPr/>
          <a:lstStyle/>
          <a:p>
            <a:pPr algn="ctr"/>
            <a:r>
              <a:rPr lang="nb-NO" dirty="0"/>
              <a:t>Tjenester og resurser mer generelt (mental helse, resurser</a:t>
            </a:r>
          </a:p>
        </p:txBody>
      </p:sp>
      <p:sp>
        <p:nvSpPr>
          <p:cNvPr id="3" name="Plassholder for innhold 2">
            <a:extLst>
              <a:ext uri="{FF2B5EF4-FFF2-40B4-BE49-F238E27FC236}">
                <a16:creationId xmlns:a16="http://schemas.microsoft.com/office/drawing/2014/main" id="{2C26E81D-9792-CEC3-B96C-22928B6C3FD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589643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A9F02-0D72-F55E-2385-04317A506A4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C043485-4365-637B-B15D-EB77435077D5}"/>
              </a:ext>
            </a:extLst>
          </p:cNvPr>
          <p:cNvSpPr>
            <a:spLocks noGrp="1"/>
          </p:cNvSpPr>
          <p:nvPr>
            <p:ph type="title"/>
          </p:nvPr>
        </p:nvSpPr>
        <p:spPr>
          <a:xfrm>
            <a:off x="838200" y="2601429"/>
            <a:ext cx="10515600" cy="1325563"/>
          </a:xfrm>
        </p:spPr>
        <p:txBody>
          <a:bodyPr/>
          <a:lstStyle/>
          <a:p>
            <a:pPr algn="ctr"/>
            <a:r>
              <a:rPr lang="nb-NO" dirty="0"/>
              <a:t>Sosial relasjoner </a:t>
            </a:r>
          </a:p>
        </p:txBody>
      </p:sp>
    </p:spTree>
    <p:extLst>
      <p:ext uri="{BB962C8B-B14F-4D97-AF65-F5344CB8AC3E}">
        <p14:creationId xmlns:p14="http://schemas.microsoft.com/office/powerpoint/2010/main" val="925535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EAF">
            <a:alpha val="90000"/>
          </a:srgbClr>
        </a:solidFill>
        <a:effectLst/>
      </p:bgPr>
    </p:bg>
    <p:spTree>
      <p:nvGrpSpPr>
        <p:cNvPr id="1" name="">
          <a:extLst>
            <a:ext uri="{FF2B5EF4-FFF2-40B4-BE49-F238E27FC236}">
              <a16:creationId xmlns:a16="http://schemas.microsoft.com/office/drawing/2014/main" id="{9127DABB-882E-F65A-6F4A-65F3B3B09FB8}"/>
            </a:ext>
          </a:extLst>
        </p:cNvPr>
        <p:cNvGrpSpPr/>
        <p:nvPr/>
      </p:nvGrpSpPr>
      <p:grpSpPr>
        <a:xfrm>
          <a:off x="0" y="0"/>
          <a:ext cx="0" cy="0"/>
          <a:chOff x="0" y="0"/>
          <a:chExt cx="0" cy="0"/>
        </a:xfrm>
      </p:grpSpPr>
      <p:cxnSp>
        <p:nvCxnSpPr>
          <p:cNvPr id="12" name="Rett linje 11">
            <a:extLst>
              <a:ext uri="{FF2B5EF4-FFF2-40B4-BE49-F238E27FC236}">
                <a16:creationId xmlns:a16="http://schemas.microsoft.com/office/drawing/2014/main" id="{7C86EECA-77C9-1536-243C-FCDE0A7946D3}"/>
              </a:ext>
            </a:extLst>
          </p:cNvPr>
          <p:cNvCxnSpPr>
            <a:cxnSpLocks/>
            <a:stCxn id="9" idx="6"/>
          </p:cNvCxnSpPr>
          <p:nvPr/>
        </p:nvCxnSpPr>
        <p:spPr>
          <a:xfrm>
            <a:off x="2563586" y="1326618"/>
            <a:ext cx="3302229" cy="195605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1D6216A7-A2C3-D8DA-3098-D7B77AD4D021}"/>
              </a:ext>
            </a:extLst>
          </p:cNvPr>
          <p:cNvCxnSpPr>
            <a:cxnSpLocks/>
            <a:stCxn id="10" idx="2"/>
          </p:cNvCxnSpPr>
          <p:nvPr/>
        </p:nvCxnSpPr>
        <p:spPr>
          <a:xfrm flipH="1">
            <a:off x="5845629" y="1401391"/>
            <a:ext cx="3302229" cy="188127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llipse 8">
            <a:extLst>
              <a:ext uri="{FF2B5EF4-FFF2-40B4-BE49-F238E27FC236}">
                <a16:creationId xmlns:a16="http://schemas.microsoft.com/office/drawing/2014/main" id="{DC982589-4EEC-EA15-09B0-CE53F896CC9D}"/>
              </a:ext>
            </a:extLst>
          </p:cNvPr>
          <p:cNvSpPr/>
          <p:nvPr/>
        </p:nvSpPr>
        <p:spPr>
          <a:xfrm>
            <a:off x="995423" y="595836"/>
            <a:ext cx="1568163" cy="1461564"/>
          </a:xfrm>
          <a:prstGeom prst="ellipse">
            <a:avLst/>
          </a:prstGeom>
          <a:solidFill>
            <a:srgbClr val="D34C38">
              <a:alpha val="39000"/>
            </a:srgb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tx1"/>
                </a:solidFill>
              </a:rPr>
              <a:t>Familie</a:t>
            </a:r>
          </a:p>
        </p:txBody>
      </p:sp>
      <p:sp>
        <p:nvSpPr>
          <p:cNvPr id="10" name="Ellipse 9">
            <a:extLst>
              <a:ext uri="{FF2B5EF4-FFF2-40B4-BE49-F238E27FC236}">
                <a16:creationId xmlns:a16="http://schemas.microsoft.com/office/drawing/2014/main" id="{319F8455-FDF1-2ED8-AB5A-EFC67959570A}"/>
              </a:ext>
            </a:extLst>
          </p:cNvPr>
          <p:cNvSpPr/>
          <p:nvPr/>
        </p:nvSpPr>
        <p:spPr>
          <a:xfrm>
            <a:off x="9147858" y="541368"/>
            <a:ext cx="1859666" cy="1720046"/>
          </a:xfrm>
          <a:prstGeom prst="ellipse">
            <a:avLst/>
          </a:prstGeom>
          <a:solidFill>
            <a:srgbClr val="D34C38">
              <a:alpha val="39000"/>
            </a:srgb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800" dirty="0">
                <a:solidFill>
                  <a:schemeClr val="tx1"/>
                </a:solidFill>
              </a:rPr>
              <a:t>Venner</a:t>
            </a:r>
          </a:p>
        </p:txBody>
      </p:sp>
      <p:cxnSp>
        <p:nvCxnSpPr>
          <p:cNvPr id="23" name="Rett linje 22">
            <a:extLst>
              <a:ext uri="{FF2B5EF4-FFF2-40B4-BE49-F238E27FC236}">
                <a16:creationId xmlns:a16="http://schemas.microsoft.com/office/drawing/2014/main" id="{60884CD6-2C8F-2330-B7FB-8781849ADB40}"/>
              </a:ext>
            </a:extLst>
          </p:cNvPr>
          <p:cNvCxnSpPr>
            <a:cxnSpLocks/>
            <a:endCxn id="11" idx="0"/>
          </p:cNvCxnSpPr>
          <p:nvPr/>
        </p:nvCxnSpPr>
        <p:spPr>
          <a:xfrm flipH="1">
            <a:off x="5377990" y="3282669"/>
            <a:ext cx="487825" cy="171808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8D3F70AB-6FFA-01E4-5A60-CC89EBDC84AB}"/>
              </a:ext>
            </a:extLst>
          </p:cNvPr>
          <p:cNvSpPr/>
          <p:nvPr/>
        </p:nvSpPr>
        <p:spPr>
          <a:xfrm>
            <a:off x="4404166" y="5000754"/>
            <a:ext cx="1947648" cy="1857246"/>
          </a:xfrm>
          <a:prstGeom prst="ellipse">
            <a:avLst/>
          </a:prstGeom>
          <a:solidFill>
            <a:srgbClr val="D34C38">
              <a:alpha val="31000"/>
            </a:srgb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tx1"/>
                </a:solidFill>
              </a:rPr>
              <a:t>Kjæreste</a:t>
            </a:r>
          </a:p>
        </p:txBody>
      </p:sp>
      <p:sp>
        <p:nvSpPr>
          <p:cNvPr id="5" name="Tittel 1">
            <a:extLst>
              <a:ext uri="{FF2B5EF4-FFF2-40B4-BE49-F238E27FC236}">
                <a16:creationId xmlns:a16="http://schemas.microsoft.com/office/drawing/2014/main" id="{925B3DA5-4AB5-2A0E-0672-8947163191F6}"/>
              </a:ext>
            </a:extLst>
          </p:cNvPr>
          <p:cNvSpPr>
            <a:spLocks noGrp="1"/>
          </p:cNvSpPr>
          <p:nvPr>
            <p:ph type="title"/>
          </p:nvPr>
        </p:nvSpPr>
        <p:spPr>
          <a:xfrm>
            <a:off x="433203" y="2336187"/>
            <a:ext cx="10865223" cy="2351733"/>
          </a:xfrm>
        </p:spPr>
        <p:txBody>
          <a:bodyPr>
            <a:normAutofit/>
          </a:bodyPr>
          <a:lstStyle/>
          <a:p>
            <a:pPr algn="ctr"/>
            <a:r>
              <a:rPr lang="nb-NO" sz="7300" b="1" dirty="0">
                <a:ln>
                  <a:solidFill>
                    <a:schemeClr val="tx1"/>
                  </a:solidFill>
                </a:ln>
                <a:latin typeface="Biome" panose="020B0503030204020804" pitchFamily="34" charset="0"/>
                <a:cs typeface="Biome" panose="020B0503030204020804" pitchFamily="34" charset="0"/>
              </a:rPr>
              <a:t>Relasjonell kapital</a:t>
            </a:r>
            <a:r>
              <a:rPr lang="nb-NO" b="1" dirty="0">
                <a:ln>
                  <a:solidFill>
                    <a:schemeClr val="tx1"/>
                  </a:solidFill>
                </a:ln>
                <a:latin typeface="Biome" panose="020B0503030204020804" pitchFamily="34" charset="0"/>
                <a:cs typeface="Biome" panose="020B0503030204020804" pitchFamily="34" charset="0"/>
              </a:rPr>
              <a:t> </a:t>
            </a:r>
            <a:br>
              <a:rPr lang="nb-NO" b="1" dirty="0">
                <a:latin typeface="Biome" panose="020B0503030204020804" pitchFamily="34" charset="0"/>
                <a:cs typeface="Biome" panose="020B0503030204020804" pitchFamily="34" charset="0"/>
              </a:rPr>
            </a:br>
            <a:endParaRPr lang="nb-NO" dirty="0"/>
          </a:p>
        </p:txBody>
      </p:sp>
      <p:sp>
        <p:nvSpPr>
          <p:cNvPr id="27" name="TekstSylinder 26">
            <a:extLst>
              <a:ext uri="{FF2B5EF4-FFF2-40B4-BE49-F238E27FC236}">
                <a16:creationId xmlns:a16="http://schemas.microsoft.com/office/drawing/2014/main" id="{3F244FDC-AAE6-7DEA-6162-A6501A600992}"/>
              </a:ext>
            </a:extLst>
          </p:cNvPr>
          <p:cNvSpPr txBox="1"/>
          <p:nvPr/>
        </p:nvSpPr>
        <p:spPr>
          <a:xfrm>
            <a:off x="0" y="6003225"/>
            <a:ext cx="3913761" cy="738664"/>
          </a:xfrm>
          <a:prstGeom prst="rect">
            <a:avLst/>
          </a:prstGeom>
          <a:noFill/>
        </p:spPr>
        <p:txBody>
          <a:bodyPr wrap="square">
            <a:spAutoFit/>
          </a:bodyPr>
          <a:lstStyle/>
          <a:p>
            <a:r>
              <a:rPr lang="nb-NO" sz="1400" b="0" i="0" u="none" strike="noStrike" dirty="0">
                <a:solidFill>
                  <a:srgbClr val="222222"/>
                </a:solidFill>
                <a:effectLst/>
                <a:latin typeface="Arial" panose="020B0604020202020204" pitchFamily="34" charset="0"/>
              </a:rPr>
              <a:t>Claridge, T. (2018). Dimensions </a:t>
            </a:r>
            <a:r>
              <a:rPr lang="nb-NO" sz="1400" b="0" i="0" u="none" strike="noStrike" dirty="0" err="1">
                <a:solidFill>
                  <a:srgbClr val="222222"/>
                </a:solidFill>
                <a:effectLst/>
                <a:latin typeface="Arial" panose="020B0604020202020204" pitchFamily="34" charset="0"/>
              </a:rPr>
              <a:t>of</a:t>
            </a:r>
            <a:r>
              <a:rPr lang="nb-NO" sz="1400" b="0" i="0" u="none" strike="noStrike" dirty="0">
                <a:solidFill>
                  <a:srgbClr val="222222"/>
                </a:solidFill>
                <a:effectLst/>
                <a:latin typeface="Arial" panose="020B0604020202020204" pitchFamily="34" charset="0"/>
              </a:rPr>
              <a:t> </a:t>
            </a:r>
            <a:r>
              <a:rPr lang="nb-NO" sz="1400" b="0" i="0" u="none" strike="noStrike" dirty="0" err="1">
                <a:solidFill>
                  <a:srgbClr val="222222"/>
                </a:solidFill>
                <a:effectLst/>
                <a:latin typeface="Arial" panose="020B0604020202020204" pitchFamily="34" charset="0"/>
              </a:rPr>
              <a:t>Social</a:t>
            </a:r>
            <a:r>
              <a:rPr lang="nb-NO" sz="1400" b="0" i="0" u="none" strike="noStrike" dirty="0">
                <a:solidFill>
                  <a:srgbClr val="222222"/>
                </a:solidFill>
                <a:effectLst/>
                <a:latin typeface="Arial" panose="020B0604020202020204" pitchFamily="34" charset="0"/>
              </a:rPr>
              <a:t> Capital-</a:t>
            </a:r>
            <a:r>
              <a:rPr lang="nb-NO" sz="1400" b="0" i="0" u="none" strike="noStrike" dirty="0" err="1">
                <a:solidFill>
                  <a:srgbClr val="222222"/>
                </a:solidFill>
                <a:effectLst/>
                <a:latin typeface="Arial" panose="020B0604020202020204" pitchFamily="34" charset="0"/>
              </a:rPr>
              <a:t>structural</a:t>
            </a:r>
            <a:r>
              <a:rPr lang="nb-NO" sz="1400" b="0" i="0" u="none" strike="noStrike" dirty="0">
                <a:solidFill>
                  <a:srgbClr val="222222"/>
                </a:solidFill>
                <a:effectLst/>
                <a:latin typeface="Arial" panose="020B0604020202020204" pitchFamily="34" charset="0"/>
              </a:rPr>
              <a:t>, </a:t>
            </a:r>
            <a:r>
              <a:rPr lang="nb-NO" sz="1400" b="0" i="0" u="none" strike="noStrike" dirty="0" err="1">
                <a:solidFill>
                  <a:srgbClr val="222222"/>
                </a:solidFill>
                <a:effectLst/>
                <a:latin typeface="Arial" panose="020B0604020202020204" pitchFamily="34" charset="0"/>
              </a:rPr>
              <a:t>cognitive</a:t>
            </a:r>
            <a:r>
              <a:rPr lang="nb-NO" sz="1400" b="0" i="0" u="none" strike="noStrike" dirty="0">
                <a:solidFill>
                  <a:srgbClr val="222222"/>
                </a:solidFill>
                <a:effectLst/>
                <a:latin typeface="Arial" panose="020B0604020202020204" pitchFamily="34" charset="0"/>
              </a:rPr>
              <a:t>, and </a:t>
            </a:r>
            <a:r>
              <a:rPr lang="nb-NO" sz="1400" b="0" i="0" u="none" strike="noStrike" dirty="0" err="1">
                <a:solidFill>
                  <a:srgbClr val="222222"/>
                </a:solidFill>
                <a:effectLst/>
                <a:latin typeface="Arial" panose="020B0604020202020204" pitchFamily="34" charset="0"/>
              </a:rPr>
              <a:t>relational</a:t>
            </a:r>
            <a:r>
              <a:rPr lang="nb-NO" sz="1400" b="0" i="0" u="none" strike="noStrike" dirty="0">
                <a:solidFill>
                  <a:srgbClr val="222222"/>
                </a:solidFill>
                <a:effectLst/>
                <a:latin typeface="Arial" panose="020B0604020202020204" pitchFamily="34" charset="0"/>
              </a:rPr>
              <a:t>. </a:t>
            </a:r>
            <a:r>
              <a:rPr lang="nb-NO" sz="1400" b="0" i="1" u="none" strike="noStrike" dirty="0" err="1">
                <a:solidFill>
                  <a:srgbClr val="222222"/>
                </a:solidFill>
                <a:effectLst/>
                <a:latin typeface="Arial" panose="020B0604020202020204" pitchFamily="34" charset="0"/>
              </a:rPr>
              <a:t>Social</a:t>
            </a:r>
            <a:r>
              <a:rPr lang="nb-NO" sz="1400" b="0" i="1" u="none" strike="noStrike" dirty="0">
                <a:solidFill>
                  <a:srgbClr val="222222"/>
                </a:solidFill>
                <a:effectLst/>
                <a:latin typeface="Arial" panose="020B0604020202020204" pitchFamily="34" charset="0"/>
              </a:rPr>
              <a:t> Capital Research</a:t>
            </a:r>
            <a:r>
              <a:rPr lang="nb-NO" sz="1400" b="0" i="0" u="none" strike="noStrike" dirty="0">
                <a:solidFill>
                  <a:srgbClr val="222222"/>
                </a:solidFill>
                <a:effectLst/>
                <a:latin typeface="Arial" panose="020B0604020202020204" pitchFamily="34" charset="0"/>
              </a:rPr>
              <a:t>, </a:t>
            </a:r>
            <a:r>
              <a:rPr lang="nb-NO" sz="1400" b="0" i="1" u="none" strike="noStrike" dirty="0">
                <a:solidFill>
                  <a:srgbClr val="222222"/>
                </a:solidFill>
                <a:effectLst/>
                <a:latin typeface="Arial" panose="020B0604020202020204" pitchFamily="34" charset="0"/>
              </a:rPr>
              <a:t>1</a:t>
            </a:r>
            <a:r>
              <a:rPr lang="nb-NO" sz="1400" b="0" i="0" u="none" strike="noStrike" dirty="0">
                <a:solidFill>
                  <a:srgbClr val="222222"/>
                </a:solidFill>
                <a:effectLst/>
                <a:latin typeface="Arial" panose="020B0604020202020204" pitchFamily="34" charset="0"/>
              </a:rPr>
              <a:t>, 1-4</a:t>
            </a:r>
            <a:endParaRPr lang="en-US" sz="1400" dirty="0"/>
          </a:p>
        </p:txBody>
      </p:sp>
    </p:spTree>
    <p:extLst>
      <p:ext uri="{BB962C8B-B14F-4D97-AF65-F5344CB8AC3E}">
        <p14:creationId xmlns:p14="http://schemas.microsoft.com/office/powerpoint/2010/main" val="3364991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EAF">
            <a:alpha val="90000"/>
          </a:srgbClr>
        </a:solidFill>
        <a:effectLst/>
      </p:bgPr>
    </p:bg>
    <p:spTree>
      <p:nvGrpSpPr>
        <p:cNvPr id="1" name="">
          <a:extLst>
            <a:ext uri="{FF2B5EF4-FFF2-40B4-BE49-F238E27FC236}">
              <a16:creationId xmlns:a16="http://schemas.microsoft.com/office/drawing/2014/main" id="{85AB2515-6B83-3FB6-2489-9167623CF567}"/>
            </a:ext>
          </a:extLst>
        </p:cNvPr>
        <p:cNvGrpSpPr/>
        <p:nvPr/>
      </p:nvGrpSpPr>
      <p:grpSpPr>
        <a:xfrm>
          <a:off x="0" y="0"/>
          <a:ext cx="0" cy="0"/>
          <a:chOff x="0" y="0"/>
          <a:chExt cx="0" cy="0"/>
        </a:xfrm>
      </p:grpSpPr>
      <p:sp>
        <p:nvSpPr>
          <p:cNvPr id="3" name="Ellipse 2">
            <a:extLst>
              <a:ext uri="{FF2B5EF4-FFF2-40B4-BE49-F238E27FC236}">
                <a16:creationId xmlns:a16="http://schemas.microsoft.com/office/drawing/2014/main" id="{CC1528C6-072B-6499-DD0D-D1FEF568FE4F}"/>
              </a:ext>
            </a:extLst>
          </p:cNvPr>
          <p:cNvSpPr/>
          <p:nvPr/>
        </p:nvSpPr>
        <p:spPr>
          <a:xfrm>
            <a:off x="995423" y="595836"/>
            <a:ext cx="1412111" cy="1325562"/>
          </a:xfrm>
          <a:prstGeom prst="ellipse">
            <a:avLst/>
          </a:prstGeom>
          <a:solidFill>
            <a:srgbClr val="D34C38">
              <a:alpha val="31000"/>
            </a:srgbClr>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tx1"/>
                </a:solidFill>
              </a:rPr>
              <a:t>Sosial støtte</a:t>
            </a:r>
          </a:p>
        </p:txBody>
      </p:sp>
      <p:sp>
        <p:nvSpPr>
          <p:cNvPr id="4" name="Ellipse 3">
            <a:extLst>
              <a:ext uri="{FF2B5EF4-FFF2-40B4-BE49-F238E27FC236}">
                <a16:creationId xmlns:a16="http://schemas.microsoft.com/office/drawing/2014/main" id="{08133185-238A-2A94-D555-397161B00B1F}"/>
              </a:ext>
            </a:extLst>
          </p:cNvPr>
          <p:cNvSpPr/>
          <p:nvPr/>
        </p:nvSpPr>
        <p:spPr>
          <a:xfrm>
            <a:off x="5389944" y="509556"/>
            <a:ext cx="1412111" cy="1325562"/>
          </a:xfrm>
          <a:prstGeom prst="ellipse">
            <a:avLst/>
          </a:prstGeom>
          <a:solidFill>
            <a:srgbClr val="D34C38">
              <a:alpha val="31000"/>
            </a:srgbClr>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800" dirty="0">
                <a:solidFill>
                  <a:schemeClr val="tx1"/>
                </a:solidFill>
              </a:rPr>
              <a:t>Hjelp</a:t>
            </a:r>
          </a:p>
        </p:txBody>
      </p:sp>
      <p:sp>
        <p:nvSpPr>
          <p:cNvPr id="5" name="Ellipse 4">
            <a:extLst>
              <a:ext uri="{FF2B5EF4-FFF2-40B4-BE49-F238E27FC236}">
                <a16:creationId xmlns:a16="http://schemas.microsoft.com/office/drawing/2014/main" id="{88AE2FA0-8011-1381-B77A-7A89AE953770}"/>
              </a:ext>
            </a:extLst>
          </p:cNvPr>
          <p:cNvSpPr/>
          <p:nvPr/>
        </p:nvSpPr>
        <p:spPr>
          <a:xfrm>
            <a:off x="9147858" y="541368"/>
            <a:ext cx="1859666" cy="1720046"/>
          </a:xfrm>
          <a:prstGeom prst="ellipse">
            <a:avLst/>
          </a:prstGeom>
          <a:solidFill>
            <a:srgbClr val="D34C38">
              <a:alpha val="31000"/>
            </a:srgbClr>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Tilhørighet </a:t>
            </a:r>
          </a:p>
        </p:txBody>
      </p:sp>
      <p:sp>
        <p:nvSpPr>
          <p:cNvPr id="6" name="Ellipse 5">
            <a:extLst>
              <a:ext uri="{FF2B5EF4-FFF2-40B4-BE49-F238E27FC236}">
                <a16:creationId xmlns:a16="http://schemas.microsoft.com/office/drawing/2014/main" id="{3AC34DFB-27B1-5976-7952-FC4BD0EA5E6B}"/>
              </a:ext>
            </a:extLst>
          </p:cNvPr>
          <p:cNvSpPr/>
          <p:nvPr/>
        </p:nvSpPr>
        <p:spPr>
          <a:xfrm>
            <a:off x="673261" y="4075273"/>
            <a:ext cx="1873170" cy="1746793"/>
          </a:xfrm>
          <a:prstGeom prst="ellipse">
            <a:avLst/>
          </a:prstGeom>
          <a:solidFill>
            <a:srgbClr val="D34C38">
              <a:alpha val="31000"/>
            </a:srgbClr>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tx1"/>
                </a:solidFill>
              </a:rPr>
              <a:t>Samarbeid</a:t>
            </a:r>
          </a:p>
        </p:txBody>
      </p:sp>
      <p:sp>
        <p:nvSpPr>
          <p:cNvPr id="7" name="Ellipse 6">
            <a:extLst>
              <a:ext uri="{FF2B5EF4-FFF2-40B4-BE49-F238E27FC236}">
                <a16:creationId xmlns:a16="http://schemas.microsoft.com/office/drawing/2014/main" id="{03C95D45-651B-429E-453B-49A4AD59F189}"/>
              </a:ext>
            </a:extLst>
          </p:cNvPr>
          <p:cNvSpPr/>
          <p:nvPr/>
        </p:nvSpPr>
        <p:spPr>
          <a:xfrm>
            <a:off x="4404166" y="5000755"/>
            <a:ext cx="1778644" cy="1642622"/>
          </a:xfrm>
          <a:prstGeom prst="ellipse">
            <a:avLst/>
          </a:prstGeom>
          <a:solidFill>
            <a:srgbClr val="D34C38">
              <a:alpha val="31000"/>
            </a:srgbClr>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tx1"/>
                </a:solidFill>
              </a:rPr>
              <a:t>Trygghet</a:t>
            </a:r>
          </a:p>
        </p:txBody>
      </p:sp>
      <p:sp>
        <p:nvSpPr>
          <p:cNvPr id="8" name="Ellipse 7">
            <a:extLst>
              <a:ext uri="{FF2B5EF4-FFF2-40B4-BE49-F238E27FC236}">
                <a16:creationId xmlns:a16="http://schemas.microsoft.com/office/drawing/2014/main" id="{C6A291D0-D845-0967-AFEC-9344F08B0057}"/>
              </a:ext>
            </a:extLst>
          </p:cNvPr>
          <p:cNvSpPr/>
          <p:nvPr/>
        </p:nvSpPr>
        <p:spPr>
          <a:xfrm>
            <a:off x="8790972" y="3889133"/>
            <a:ext cx="1637818" cy="1516244"/>
          </a:xfrm>
          <a:prstGeom prst="ellipse">
            <a:avLst/>
          </a:prstGeom>
          <a:solidFill>
            <a:srgbClr val="D34C38">
              <a:alpha val="31000"/>
            </a:srgbClr>
          </a:solid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tx1"/>
                </a:solidFill>
              </a:rPr>
              <a:t>Stabilitet</a:t>
            </a:r>
          </a:p>
        </p:txBody>
      </p:sp>
      <p:cxnSp>
        <p:nvCxnSpPr>
          <p:cNvPr id="12" name="Rett linje 11">
            <a:extLst>
              <a:ext uri="{FF2B5EF4-FFF2-40B4-BE49-F238E27FC236}">
                <a16:creationId xmlns:a16="http://schemas.microsoft.com/office/drawing/2014/main" id="{396CFE67-D7C8-4EF4-DDE1-5D9F361800F6}"/>
              </a:ext>
            </a:extLst>
          </p:cNvPr>
          <p:cNvCxnSpPr>
            <a:stCxn id="3" idx="6"/>
            <a:endCxn id="4" idx="2"/>
          </p:cNvCxnSpPr>
          <p:nvPr/>
        </p:nvCxnSpPr>
        <p:spPr>
          <a:xfrm flipV="1">
            <a:off x="2407534" y="1172337"/>
            <a:ext cx="2982410" cy="8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26E482D0-CC37-600D-8D50-42F70E267578}"/>
              </a:ext>
            </a:extLst>
          </p:cNvPr>
          <p:cNvCxnSpPr>
            <a:stCxn id="4" idx="6"/>
            <a:endCxn id="5" idx="2"/>
          </p:cNvCxnSpPr>
          <p:nvPr/>
        </p:nvCxnSpPr>
        <p:spPr>
          <a:xfrm>
            <a:off x="6802055" y="1172337"/>
            <a:ext cx="2345803" cy="2290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42988A7F-E987-FA97-61BB-1CBF734F1F08}"/>
              </a:ext>
            </a:extLst>
          </p:cNvPr>
          <p:cNvCxnSpPr>
            <a:stCxn id="4" idx="4"/>
            <a:endCxn id="7" idx="0"/>
          </p:cNvCxnSpPr>
          <p:nvPr/>
        </p:nvCxnSpPr>
        <p:spPr>
          <a:xfrm flipH="1">
            <a:off x="5293488" y="1835118"/>
            <a:ext cx="802512" cy="31656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68535B36-7536-6B92-41FF-B5874F48F11F}"/>
              </a:ext>
            </a:extLst>
          </p:cNvPr>
          <p:cNvCxnSpPr>
            <a:stCxn id="7" idx="2"/>
          </p:cNvCxnSpPr>
          <p:nvPr/>
        </p:nvCxnSpPr>
        <p:spPr>
          <a:xfrm flipH="1" flipV="1">
            <a:off x="2546431" y="5000755"/>
            <a:ext cx="1857735" cy="82131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1DC9698F-36D1-F251-6FC2-E0AA69AFEA02}"/>
              </a:ext>
            </a:extLst>
          </p:cNvPr>
          <p:cNvCxnSpPr>
            <a:stCxn id="4" idx="5"/>
            <a:endCxn id="8" idx="1"/>
          </p:cNvCxnSpPr>
          <p:nvPr/>
        </p:nvCxnSpPr>
        <p:spPr>
          <a:xfrm>
            <a:off x="6595256" y="1640994"/>
            <a:ext cx="2435569" cy="24701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3B9B66AF-CB89-6716-810C-873347254E9B}"/>
              </a:ext>
            </a:extLst>
          </p:cNvPr>
          <p:cNvSpPr>
            <a:spLocks noGrp="1"/>
          </p:cNvSpPr>
          <p:nvPr>
            <p:ph type="title"/>
          </p:nvPr>
        </p:nvSpPr>
        <p:spPr>
          <a:xfrm>
            <a:off x="95250" y="2370403"/>
            <a:ext cx="12001500" cy="2033646"/>
          </a:xfrm>
        </p:spPr>
        <p:txBody>
          <a:bodyPr>
            <a:normAutofit/>
          </a:bodyPr>
          <a:lstStyle/>
          <a:p>
            <a:pPr algn="ctr"/>
            <a:r>
              <a:rPr lang="nb-NO" sz="6600" b="1" dirty="0">
                <a:ln>
                  <a:solidFill>
                    <a:schemeClr val="tx1"/>
                  </a:solidFill>
                </a:ln>
                <a:latin typeface="Biome" panose="020B0503030204020804" pitchFamily="34" charset="0"/>
                <a:cs typeface="Biome" panose="020B0503030204020804" pitchFamily="34" charset="0"/>
              </a:rPr>
              <a:t>Hvorfor er sosial kapital viktig?</a:t>
            </a:r>
          </a:p>
        </p:txBody>
      </p:sp>
      <p:sp>
        <p:nvSpPr>
          <p:cNvPr id="25" name="TekstSylinder 24">
            <a:extLst>
              <a:ext uri="{FF2B5EF4-FFF2-40B4-BE49-F238E27FC236}">
                <a16:creationId xmlns:a16="http://schemas.microsoft.com/office/drawing/2014/main" id="{B3EF3727-7409-FD66-C5CA-9398F457A163}"/>
              </a:ext>
            </a:extLst>
          </p:cNvPr>
          <p:cNvSpPr txBox="1"/>
          <p:nvPr/>
        </p:nvSpPr>
        <p:spPr>
          <a:xfrm>
            <a:off x="0" y="6003225"/>
            <a:ext cx="3913761" cy="738664"/>
          </a:xfrm>
          <a:prstGeom prst="rect">
            <a:avLst/>
          </a:prstGeom>
          <a:noFill/>
        </p:spPr>
        <p:txBody>
          <a:bodyPr wrap="square">
            <a:spAutoFit/>
          </a:bodyPr>
          <a:lstStyle/>
          <a:p>
            <a:r>
              <a:rPr lang="nb-NO" sz="1400" b="0" i="0" u="none" strike="noStrike" dirty="0">
                <a:solidFill>
                  <a:srgbClr val="222222"/>
                </a:solidFill>
                <a:effectLst/>
                <a:latin typeface="Arial" panose="020B0604020202020204" pitchFamily="34" charset="0"/>
              </a:rPr>
              <a:t>Claridge, T. (2018). Dimensions </a:t>
            </a:r>
            <a:r>
              <a:rPr lang="nb-NO" sz="1400" b="0" i="0" u="none" strike="noStrike" dirty="0" err="1">
                <a:solidFill>
                  <a:srgbClr val="222222"/>
                </a:solidFill>
                <a:effectLst/>
                <a:latin typeface="Arial" panose="020B0604020202020204" pitchFamily="34" charset="0"/>
              </a:rPr>
              <a:t>of</a:t>
            </a:r>
            <a:r>
              <a:rPr lang="nb-NO" sz="1400" b="0" i="0" u="none" strike="noStrike" dirty="0">
                <a:solidFill>
                  <a:srgbClr val="222222"/>
                </a:solidFill>
                <a:effectLst/>
                <a:latin typeface="Arial" panose="020B0604020202020204" pitchFamily="34" charset="0"/>
              </a:rPr>
              <a:t> </a:t>
            </a:r>
            <a:r>
              <a:rPr lang="nb-NO" sz="1400" b="0" i="0" u="none" strike="noStrike" dirty="0" err="1">
                <a:solidFill>
                  <a:srgbClr val="222222"/>
                </a:solidFill>
                <a:effectLst/>
                <a:latin typeface="Arial" panose="020B0604020202020204" pitchFamily="34" charset="0"/>
              </a:rPr>
              <a:t>Social</a:t>
            </a:r>
            <a:r>
              <a:rPr lang="nb-NO" sz="1400" b="0" i="0" u="none" strike="noStrike" dirty="0">
                <a:solidFill>
                  <a:srgbClr val="222222"/>
                </a:solidFill>
                <a:effectLst/>
                <a:latin typeface="Arial" panose="020B0604020202020204" pitchFamily="34" charset="0"/>
              </a:rPr>
              <a:t> Capital-</a:t>
            </a:r>
            <a:r>
              <a:rPr lang="nb-NO" sz="1400" b="0" i="0" u="none" strike="noStrike" dirty="0" err="1">
                <a:solidFill>
                  <a:srgbClr val="222222"/>
                </a:solidFill>
                <a:effectLst/>
                <a:latin typeface="Arial" panose="020B0604020202020204" pitchFamily="34" charset="0"/>
              </a:rPr>
              <a:t>structural</a:t>
            </a:r>
            <a:r>
              <a:rPr lang="nb-NO" sz="1400" b="0" i="0" u="none" strike="noStrike" dirty="0">
                <a:solidFill>
                  <a:srgbClr val="222222"/>
                </a:solidFill>
                <a:effectLst/>
                <a:latin typeface="Arial" panose="020B0604020202020204" pitchFamily="34" charset="0"/>
              </a:rPr>
              <a:t>, </a:t>
            </a:r>
            <a:r>
              <a:rPr lang="nb-NO" sz="1400" b="0" i="0" u="none" strike="noStrike" dirty="0" err="1">
                <a:solidFill>
                  <a:srgbClr val="222222"/>
                </a:solidFill>
                <a:effectLst/>
                <a:latin typeface="Arial" panose="020B0604020202020204" pitchFamily="34" charset="0"/>
              </a:rPr>
              <a:t>cognitive</a:t>
            </a:r>
            <a:r>
              <a:rPr lang="nb-NO" sz="1400" b="0" i="0" u="none" strike="noStrike" dirty="0">
                <a:solidFill>
                  <a:srgbClr val="222222"/>
                </a:solidFill>
                <a:effectLst/>
                <a:latin typeface="Arial" panose="020B0604020202020204" pitchFamily="34" charset="0"/>
              </a:rPr>
              <a:t>, and </a:t>
            </a:r>
            <a:r>
              <a:rPr lang="nb-NO" sz="1400" b="0" i="0" u="none" strike="noStrike" dirty="0" err="1">
                <a:solidFill>
                  <a:srgbClr val="222222"/>
                </a:solidFill>
                <a:effectLst/>
                <a:latin typeface="Arial" panose="020B0604020202020204" pitchFamily="34" charset="0"/>
              </a:rPr>
              <a:t>relational</a:t>
            </a:r>
            <a:r>
              <a:rPr lang="nb-NO" sz="1400" b="0" i="0" u="none" strike="noStrike" dirty="0">
                <a:solidFill>
                  <a:srgbClr val="222222"/>
                </a:solidFill>
                <a:effectLst/>
                <a:latin typeface="Arial" panose="020B0604020202020204" pitchFamily="34" charset="0"/>
              </a:rPr>
              <a:t>. </a:t>
            </a:r>
            <a:r>
              <a:rPr lang="nb-NO" sz="1400" b="0" i="1" u="none" strike="noStrike" dirty="0" err="1">
                <a:solidFill>
                  <a:srgbClr val="222222"/>
                </a:solidFill>
                <a:effectLst/>
                <a:latin typeface="Arial" panose="020B0604020202020204" pitchFamily="34" charset="0"/>
              </a:rPr>
              <a:t>Social</a:t>
            </a:r>
            <a:r>
              <a:rPr lang="nb-NO" sz="1400" b="0" i="1" u="none" strike="noStrike" dirty="0">
                <a:solidFill>
                  <a:srgbClr val="222222"/>
                </a:solidFill>
                <a:effectLst/>
                <a:latin typeface="Arial" panose="020B0604020202020204" pitchFamily="34" charset="0"/>
              </a:rPr>
              <a:t> Capital Research</a:t>
            </a:r>
            <a:r>
              <a:rPr lang="nb-NO" sz="1400" b="0" i="0" u="none" strike="noStrike" dirty="0">
                <a:solidFill>
                  <a:srgbClr val="222222"/>
                </a:solidFill>
                <a:effectLst/>
                <a:latin typeface="Arial" panose="020B0604020202020204" pitchFamily="34" charset="0"/>
              </a:rPr>
              <a:t>, </a:t>
            </a:r>
            <a:r>
              <a:rPr lang="nb-NO" sz="1400" b="0" i="1" u="none" strike="noStrike" dirty="0">
                <a:solidFill>
                  <a:srgbClr val="222222"/>
                </a:solidFill>
                <a:effectLst/>
                <a:latin typeface="Arial" panose="020B0604020202020204" pitchFamily="34" charset="0"/>
              </a:rPr>
              <a:t>1</a:t>
            </a:r>
            <a:r>
              <a:rPr lang="nb-NO" sz="1400" b="0" i="0" u="none" strike="noStrike" dirty="0">
                <a:solidFill>
                  <a:srgbClr val="222222"/>
                </a:solidFill>
                <a:effectLst/>
                <a:latin typeface="Arial" panose="020B0604020202020204" pitchFamily="34" charset="0"/>
              </a:rPr>
              <a:t>, 1-4</a:t>
            </a:r>
            <a:endParaRPr lang="en-US" sz="1400" dirty="0"/>
          </a:p>
        </p:txBody>
      </p:sp>
    </p:spTree>
    <p:extLst>
      <p:ext uri="{BB962C8B-B14F-4D97-AF65-F5344CB8AC3E}">
        <p14:creationId xmlns:p14="http://schemas.microsoft.com/office/powerpoint/2010/main" val="1971165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34C38"/>
        </a:solidFill>
        <a:effectLst/>
      </p:bgPr>
    </p:bg>
    <p:spTree>
      <p:nvGrpSpPr>
        <p:cNvPr id="1" name="">
          <a:extLst>
            <a:ext uri="{FF2B5EF4-FFF2-40B4-BE49-F238E27FC236}">
              <a16:creationId xmlns:a16="http://schemas.microsoft.com/office/drawing/2014/main" id="{871B1129-F5CC-E8BA-ED84-279E5B3C0A6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40AAAB49-19BF-BAE2-BB47-2DCE70C95805}"/>
              </a:ext>
            </a:extLst>
          </p:cNvPr>
          <p:cNvSpPr>
            <a:spLocks noGrp="1"/>
          </p:cNvSpPr>
          <p:nvPr>
            <p:ph type="title"/>
          </p:nvPr>
        </p:nvSpPr>
        <p:spPr>
          <a:xfrm>
            <a:off x="838200" y="2198786"/>
            <a:ext cx="10515600" cy="2460428"/>
          </a:xfrm>
        </p:spPr>
        <p:txBody>
          <a:bodyPr>
            <a:normAutofit/>
          </a:bodyPr>
          <a:lstStyle/>
          <a:p>
            <a:pPr algn="ctr"/>
            <a:r>
              <a:rPr lang="nb-NO" sz="6600" b="1" dirty="0">
                <a:ln>
                  <a:solidFill>
                    <a:schemeClr val="bg1"/>
                  </a:solidFill>
                </a:ln>
                <a:solidFill>
                  <a:schemeClr val="bg1"/>
                </a:solidFill>
                <a:latin typeface="Biome" panose="020B0503030204020804" pitchFamily="34" charset="0"/>
                <a:cs typeface="Biome" panose="020B0503030204020804" pitchFamily="34" charset="0"/>
              </a:rPr>
              <a:t>Hvordan kan chatboter påvirke sosial kapital?</a:t>
            </a:r>
          </a:p>
        </p:txBody>
      </p:sp>
    </p:spTree>
    <p:extLst>
      <p:ext uri="{BB962C8B-B14F-4D97-AF65-F5344CB8AC3E}">
        <p14:creationId xmlns:p14="http://schemas.microsoft.com/office/powerpoint/2010/main" val="3738782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34C38"/>
        </a:solidFill>
        <a:effectLst/>
      </p:bgPr>
    </p:bg>
    <p:spTree>
      <p:nvGrpSpPr>
        <p:cNvPr id="1" name="">
          <a:extLst>
            <a:ext uri="{FF2B5EF4-FFF2-40B4-BE49-F238E27FC236}">
              <a16:creationId xmlns:a16="http://schemas.microsoft.com/office/drawing/2014/main" id="{2E07E6B3-29C9-684B-E1B0-13395E87B11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2759B916-0DAF-4435-D0C9-E26BAF61ADFC}"/>
              </a:ext>
            </a:extLst>
          </p:cNvPr>
          <p:cNvSpPr>
            <a:spLocks noGrp="1"/>
          </p:cNvSpPr>
          <p:nvPr>
            <p:ph type="title"/>
          </p:nvPr>
        </p:nvSpPr>
        <p:spPr>
          <a:xfrm>
            <a:off x="838200" y="2182457"/>
            <a:ext cx="10515600" cy="2493085"/>
          </a:xfrm>
        </p:spPr>
        <p:txBody>
          <a:bodyPr>
            <a:normAutofit fontScale="90000"/>
          </a:bodyPr>
          <a:lstStyle/>
          <a:p>
            <a:pPr algn="ctr"/>
            <a:r>
              <a:rPr lang="nb-NO" sz="6000" b="1" dirty="0">
                <a:ln>
                  <a:solidFill>
                    <a:schemeClr val="bg1"/>
                  </a:solidFill>
                </a:ln>
                <a:solidFill>
                  <a:schemeClr val="bg1"/>
                </a:solidFill>
                <a:latin typeface="Biome" panose="020B0503030204020804" pitchFamily="34" charset="0"/>
                <a:cs typeface="Biome" panose="020B0503030204020804" pitchFamily="34" charset="0"/>
              </a:rPr>
              <a:t>Mennesker skiller ikke alltid mellom kunstig og ekte i interaksjon </a:t>
            </a:r>
          </a:p>
        </p:txBody>
      </p:sp>
    </p:spTree>
    <p:extLst>
      <p:ext uri="{BB962C8B-B14F-4D97-AF65-F5344CB8AC3E}">
        <p14:creationId xmlns:p14="http://schemas.microsoft.com/office/powerpoint/2010/main" val="2360472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34C38">
            <a:alpha val="89597"/>
          </a:srgbClr>
        </a:solidFill>
        <a:effectLst/>
      </p:bgPr>
    </p:bg>
    <p:spTree>
      <p:nvGrpSpPr>
        <p:cNvPr id="1" name="">
          <a:extLst>
            <a:ext uri="{FF2B5EF4-FFF2-40B4-BE49-F238E27FC236}">
              <a16:creationId xmlns:a16="http://schemas.microsoft.com/office/drawing/2014/main" id="{A60B2240-B451-5FCB-43EE-FE5C0A309460}"/>
            </a:ext>
          </a:extLst>
        </p:cNvPr>
        <p:cNvGrpSpPr/>
        <p:nvPr/>
      </p:nvGrpSpPr>
      <p:grpSpPr>
        <a:xfrm>
          <a:off x="0" y="0"/>
          <a:ext cx="0" cy="0"/>
          <a:chOff x="0" y="0"/>
          <a:chExt cx="0" cy="0"/>
        </a:xfrm>
      </p:grpSpPr>
      <p:sp>
        <p:nvSpPr>
          <p:cNvPr id="4" name="Ellipse 3">
            <a:extLst>
              <a:ext uri="{FF2B5EF4-FFF2-40B4-BE49-F238E27FC236}">
                <a16:creationId xmlns:a16="http://schemas.microsoft.com/office/drawing/2014/main" id="{E9CBC11C-AFD8-09F6-EB3F-429004A59EC0}"/>
              </a:ext>
            </a:extLst>
          </p:cNvPr>
          <p:cNvSpPr/>
          <p:nvPr/>
        </p:nvSpPr>
        <p:spPr>
          <a:xfrm>
            <a:off x="5259169" y="2627697"/>
            <a:ext cx="1236561" cy="1126267"/>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C47F1235-C405-B22C-B36E-07584047AD9D}"/>
              </a:ext>
            </a:extLst>
          </p:cNvPr>
          <p:cNvSpPr/>
          <p:nvPr/>
        </p:nvSpPr>
        <p:spPr>
          <a:xfrm>
            <a:off x="2347504" y="569284"/>
            <a:ext cx="1236561" cy="1126267"/>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llipse 5">
            <a:extLst>
              <a:ext uri="{FF2B5EF4-FFF2-40B4-BE49-F238E27FC236}">
                <a16:creationId xmlns:a16="http://schemas.microsoft.com/office/drawing/2014/main" id="{1D4E7AE5-8546-DCEE-F317-2F6D96F3BD68}"/>
              </a:ext>
            </a:extLst>
          </p:cNvPr>
          <p:cNvSpPr/>
          <p:nvPr/>
        </p:nvSpPr>
        <p:spPr>
          <a:xfrm>
            <a:off x="8027412" y="662426"/>
            <a:ext cx="1236561" cy="1126267"/>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&lt;</a:t>
            </a:r>
          </a:p>
        </p:txBody>
      </p:sp>
      <p:sp>
        <p:nvSpPr>
          <p:cNvPr id="7" name="Ellipse 6">
            <a:extLst>
              <a:ext uri="{FF2B5EF4-FFF2-40B4-BE49-F238E27FC236}">
                <a16:creationId xmlns:a16="http://schemas.microsoft.com/office/drawing/2014/main" id="{6FEF1090-D3F8-5B2B-80F5-432F1D026350}"/>
              </a:ext>
            </a:extLst>
          </p:cNvPr>
          <p:cNvSpPr/>
          <p:nvPr/>
        </p:nvSpPr>
        <p:spPr>
          <a:xfrm>
            <a:off x="2113887" y="2792635"/>
            <a:ext cx="1236561" cy="1126267"/>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Ellipse 7">
            <a:extLst>
              <a:ext uri="{FF2B5EF4-FFF2-40B4-BE49-F238E27FC236}">
                <a16:creationId xmlns:a16="http://schemas.microsoft.com/office/drawing/2014/main" id="{AD2341DE-A5A5-0A6B-A5CB-AC6BCC0CE319}"/>
              </a:ext>
            </a:extLst>
          </p:cNvPr>
          <p:cNvSpPr/>
          <p:nvPr/>
        </p:nvSpPr>
        <p:spPr>
          <a:xfrm>
            <a:off x="9370919" y="5226180"/>
            <a:ext cx="1236561" cy="1126267"/>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Ellipse 8">
            <a:extLst>
              <a:ext uri="{FF2B5EF4-FFF2-40B4-BE49-F238E27FC236}">
                <a16:creationId xmlns:a16="http://schemas.microsoft.com/office/drawing/2014/main" id="{A2875903-0701-C833-1263-BA472C9E3BF3}"/>
              </a:ext>
            </a:extLst>
          </p:cNvPr>
          <p:cNvSpPr/>
          <p:nvPr/>
        </p:nvSpPr>
        <p:spPr>
          <a:xfrm>
            <a:off x="5250813" y="1109351"/>
            <a:ext cx="1236561" cy="1126267"/>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EF0E46B9-D8BE-0EF9-3E74-72D25E15BDD5}"/>
              </a:ext>
            </a:extLst>
          </p:cNvPr>
          <p:cNvSpPr/>
          <p:nvPr/>
        </p:nvSpPr>
        <p:spPr>
          <a:xfrm>
            <a:off x="5281494" y="4827984"/>
            <a:ext cx="1236561" cy="1126267"/>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8F7B076A-EE0B-8390-46A3-BF931A7229BF}"/>
              </a:ext>
            </a:extLst>
          </p:cNvPr>
          <p:cNvSpPr/>
          <p:nvPr/>
        </p:nvSpPr>
        <p:spPr>
          <a:xfrm>
            <a:off x="10235878" y="2719092"/>
            <a:ext cx="1236561" cy="1126267"/>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3" name="Rett linje 12">
            <a:extLst>
              <a:ext uri="{FF2B5EF4-FFF2-40B4-BE49-F238E27FC236}">
                <a16:creationId xmlns:a16="http://schemas.microsoft.com/office/drawing/2014/main" id="{869DCCD7-FADE-61F1-5739-08BFB4106722}"/>
              </a:ext>
            </a:extLst>
          </p:cNvPr>
          <p:cNvCxnSpPr>
            <a:cxnSpLocks/>
            <a:stCxn id="4" idx="1"/>
            <a:endCxn id="5" idx="5"/>
          </p:cNvCxnSpPr>
          <p:nvPr/>
        </p:nvCxnSpPr>
        <p:spPr>
          <a:xfrm flipH="1" flipV="1">
            <a:off x="3402975" y="1530613"/>
            <a:ext cx="2037284" cy="1262022"/>
          </a:xfrm>
          <a:prstGeom prst="line">
            <a:avLst/>
          </a:prstGeom>
          <a:ln w="57150">
            <a:solidFill>
              <a:srgbClr val="FEA86F"/>
            </a:solidFill>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ACEE248F-31ED-3EEA-FCD7-673514A45C9D}"/>
              </a:ext>
            </a:extLst>
          </p:cNvPr>
          <p:cNvCxnSpPr>
            <a:cxnSpLocks/>
            <a:stCxn id="4" idx="0"/>
            <a:endCxn id="9" idx="4"/>
          </p:cNvCxnSpPr>
          <p:nvPr/>
        </p:nvCxnSpPr>
        <p:spPr>
          <a:xfrm flipH="1" flipV="1">
            <a:off x="5869094" y="2235618"/>
            <a:ext cx="8356" cy="392079"/>
          </a:xfrm>
          <a:prstGeom prst="line">
            <a:avLst/>
          </a:prstGeom>
          <a:ln w="57150">
            <a:solidFill>
              <a:srgbClr val="FEA86F"/>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12810CF5-18B3-12B8-9931-06B628DA9DE4}"/>
              </a:ext>
            </a:extLst>
          </p:cNvPr>
          <p:cNvCxnSpPr>
            <a:cxnSpLocks/>
            <a:stCxn id="5" idx="6"/>
            <a:endCxn id="9" idx="2"/>
          </p:cNvCxnSpPr>
          <p:nvPr/>
        </p:nvCxnSpPr>
        <p:spPr>
          <a:xfrm>
            <a:off x="3584065" y="1132418"/>
            <a:ext cx="1666748" cy="540067"/>
          </a:xfrm>
          <a:prstGeom prst="line">
            <a:avLst/>
          </a:prstGeom>
          <a:ln w="57150">
            <a:solidFill>
              <a:srgbClr val="FEA86F"/>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FC76D5BC-4662-52CB-07D9-6DEE27784173}"/>
              </a:ext>
            </a:extLst>
          </p:cNvPr>
          <p:cNvCxnSpPr>
            <a:cxnSpLocks/>
            <a:stCxn id="9" idx="6"/>
            <a:endCxn id="6" idx="2"/>
          </p:cNvCxnSpPr>
          <p:nvPr/>
        </p:nvCxnSpPr>
        <p:spPr>
          <a:xfrm flipV="1">
            <a:off x="6487374" y="1225560"/>
            <a:ext cx="1540038" cy="446925"/>
          </a:xfrm>
          <a:prstGeom prst="line">
            <a:avLst/>
          </a:prstGeom>
          <a:ln w="57150">
            <a:solidFill>
              <a:srgbClr val="FEA86F"/>
            </a:solidFill>
          </a:ln>
        </p:spPr>
        <p:style>
          <a:lnRef idx="1">
            <a:schemeClr val="accent1"/>
          </a:lnRef>
          <a:fillRef idx="0">
            <a:schemeClr val="accent1"/>
          </a:fillRef>
          <a:effectRef idx="0">
            <a:schemeClr val="accent1"/>
          </a:effectRef>
          <a:fontRef idx="minor">
            <a:schemeClr val="tx1"/>
          </a:fontRef>
        </p:style>
      </p:cxnSp>
      <p:cxnSp>
        <p:nvCxnSpPr>
          <p:cNvPr id="25" name="Rett linje 24">
            <a:extLst>
              <a:ext uri="{FF2B5EF4-FFF2-40B4-BE49-F238E27FC236}">
                <a16:creationId xmlns:a16="http://schemas.microsoft.com/office/drawing/2014/main" id="{2FB23643-9C05-07D0-064B-B52E94EDA90B}"/>
              </a:ext>
            </a:extLst>
          </p:cNvPr>
          <p:cNvCxnSpPr>
            <a:cxnSpLocks/>
            <a:stCxn id="6" idx="5"/>
            <a:endCxn id="11" idx="1"/>
          </p:cNvCxnSpPr>
          <p:nvPr/>
        </p:nvCxnSpPr>
        <p:spPr>
          <a:xfrm>
            <a:off x="9082883" y="1623755"/>
            <a:ext cx="1334085" cy="1260275"/>
          </a:xfrm>
          <a:prstGeom prst="line">
            <a:avLst/>
          </a:prstGeom>
          <a:ln w="57150">
            <a:solidFill>
              <a:srgbClr val="FEA86F"/>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0A861E94-16E0-8BD5-6079-08238A5B0C1E}"/>
              </a:ext>
            </a:extLst>
          </p:cNvPr>
          <p:cNvCxnSpPr>
            <a:cxnSpLocks/>
            <a:stCxn id="4" idx="6"/>
            <a:endCxn id="11" idx="2"/>
          </p:cNvCxnSpPr>
          <p:nvPr/>
        </p:nvCxnSpPr>
        <p:spPr>
          <a:xfrm>
            <a:off x="6495730" y="3190831"/>
            <a:ext cx="3740148" cy="91395"/>
          </a:xfrm>
          <a:prstGeom prst="line">
            <a:avLst/>
          </a:prstGeom>
          <a:ln w="57150">
            <a:solidFill>
              <a:srgbClr val="FEA86F"/>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3BCDE8A8-9AF6-2591-DA7B-AE3E789B0CDD}"/>
              </a:ext>
            </a:extLst>
          </p:cNvPr>
          <p:cNvCxnSpPr>
            <a:cxnSpLocks/>
            <a:stCxn id="4" idx="2"/>
            <a:endCxn id="7" idx="6"/>
          </p:cNvCxnSpPr>
          <p:nvPr/>
        </p:nvCxnSpPr>
        <p:spPr>
          <a:xfrm flipH="1">
            <a:off x="3350448" y="3190831"/>
            <a:ext cx="1908721" cy="164938"/>
          </a:xfrm>
          <a:prstGeom prst="line">
            <a:avLst/>
          </a:prstGeom>
          <a:ln w="57150">
            <a:solidFill>
              <a:srgbClr val="FEA86F"/>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34FB7688-A6DA-27AE-D6E8-816C0399FBBA}"/>
              </a:ext>
            </a:extLst>
          </p:cNvPr>
          <p:cNvCxnSpPr>
            <a:cxnSpLocks/>
            <a:stCxn id="4" idx="4"/>
            <a:endCxn id="10" idx="0"/>
          </p:cNvCxnSpPr>
          <p:nvPr/>
        </p:nvCxnSpPr>
        <p:spPr>
          <a:xfrm>
            <a:off x="5877450" y="3753964"/>
            <a:ext cx="22325" cy="1074020"/>
          </a:xfrm>
          <a:prstGeom prst="line">
            <a:avLst/>
          </a:prstGeom>
          <a:ln w="57150">
            <a:solidFill>
              <a:srgbClr val="FEA86F"/>
            </a:solidFill>
          </a:ln>
        </p:spPr>
        <p:style>
          <a:lnRef idx="1">
            <a:schemeClr val="accent1"/>
          </a:lnRef>
          <a:fillRef idx="0">
            <a:schemeClr val="accent1"/>
          </a:fillRef>
          <a:effectRef idx="0">
            <a:schemeClr val="accent1"/>
          </a:effectRef>
          <a:fontRef idx="minor">
            <a:schemeClr val="tx1"/>
          </a:fontRef>
        </p:style>
      </p:cxnSp>
      <p:cxnSp>
        <p:nvCxnSpPr>
          <p:cNvPr id="46" name="Rett linje 45">
            <a:extLst>
              <a:ext uri="{FF2B5EF4-FFF2-40B4-BE49-F238E27FC236}">
                <a16:creationId xmlns:a16="http://schemas.microsoft.com/office/drawing/2014/main" id="{00DDE79F-6BBF-557E-477E-DB004E016086}"/>
              </a:ext>
            </a:extLst>
          </p:cNvPr>
          <p:cNvCxnSpPr>
            <a:cxnSpLocks/>
            <a:stCxn id="11" idx="4"/>
            <a:endCxn id="8" idx="0"/>
          </p:cNvCxnSpPr>
          <p:nvPr/>
        </p:nvCxnSpPr>
        <p:spPr>
          <a:xfrm flipH="1">
            <a:off x="9989200" y="3845359"/>
            <a:ext cx="864959" cy="1380821"/>
          </a:xfrm>
          <a:prstGeom prst="line">
            <a:avLst/>
          </a:prstGeom>
          <a:ln w="57150">
            <a:solidFill>
              <a:srgbClr val="FEA86F"/>
            </a:solidFill>
          </a:ln>
        </p:spPr>
        <p:style>
          <a:lnRef idx="1">
            <a:schemeClr val="accent1"/>
          </a:lnRef>
          <a:fillRef idx="0">
            <a:schemeClr val="accent1"/>
          </a:fillRef>
          <a:effectRef idx="0">
            <a:schemeClr val="accent1"/>
          </a:effectRef>
          <a:fontRef idx="minor">
            <a:schemeClr val="tx1"/>
          </a:fontRef>
        </p:style>
      </p:cxnSp>
      <p:sp>
        <p:nvSpPr>
          <p:cNvPr id="47" name="Ellipse 46">
            <a:extLst>
              <a:ext uri="{FF2B5EF4-FFF2-40B4-BE49-F238E27FC236}">
                <a16:creationId xmlns:a16="http://schemas.microsoft.com/office/drawing/2014/main" id="{B5CF1849-7A49-444A-BFC5-F75AA941BC6E}"/>
              </a:ext>
            </a:extLst>
          </p:cNvPr>
          <p:cNvSpPr/>
          <p:nvPr/>
        </p:nvSpPr>
        <p:spPr>
          <a:xfrm>
            <a:off x="700997" y="4639492"/>
            <a:ext cx="1236561" cy="1126267"/>
          </a:xfrm>
          <a:prstGeom prst="ellipse">
            <a:avLst/>
          </a:prstGeom>
          <a:solidFill>
            <a:schemeClr val="bg1"/>
          </a:solidFill>
          <a:ln w="28575">
            <a:solidFill>
              <a:srgbClr val="FEA8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9" name="Rett linje 48">
            <a:extLst>
              <a:ext uri="{FF2B5EF4-FFF2-40B4-BE49-F238E27FC236}">
                <a16:creationId xmlns:a16="http://schemas.microsoft.com/office/drawing/2014/main" id="{862B31F9-357A-17AA-2FE3-A11121A8E115}"/>
              </a:ext>
            </a:extLst>
          </p:cNvPr>
          <p:cNvCxnSpPr>
            <a:cxnSpLocks/>
            <a:stCxn id="7" idx="3"/>
            <a:endCxn id="47" idx="7"/>
          </p:cNvCxnSpPr>
          <p:nvPr/>
        </p:nvCxnSpPr>
        <p:spPr>
          <a:xfrm flipH="1">
            <a:off x="1756468" y="3753964"/>
            <a:ext cx="538509" cy="1050466"/>
          </a:xfrm>
          <a:prstGeom prst="line">
            <a:avLst/>
          </a:prstGeom>
          <a:ln w="57150" cmpd="sng">
            <a:solidFill>
              <a:srgbClr val="FEA86F"/>
            </a:solidFill>
          </a:ln>
        </p:spPr>
        <p:style>
          <a:lnRef idx="1">
            <a:schemeClr val="accent1"/>
          </a:lnRef>
          <a:fillRef idx="0">
            <a:schemeClr val="accent1"/>
          </a:fillRef>
          <a:effectRef idx="0">
            <a:schemeClr val="accent1"/>
          </a:effectRef>
          <a:fontRef idx="minor">
            <a:schemeClr val="tx1"/>
          </a:fontRef>
        </p:style>
      </p:cxnSp>
      <p:pic>
        <p:nvPicPr>
          <p:cNvPr id="55" name="Grafikk 54" descr="Mann kontur">
            <a:extLst>
              <a:ext uri="{FF2B5EF4-FFF2-40B4-BE49-F238E27FC236}">
                <a16:creationId xmlns:a16="http://schemas.microsoft.com/office/drawing/2014/main" id="{3159EDBA-595F-72DF-D600-446964A962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37059" y="2925890"/>
            <a:ext cx="790219" cy="790219"/>
          </a:xfrm>
          <a:prstGeom prst="rect">
            <a:avLst/>
          </a:prstGeom>
        </p:spPr>
      </p:pic>
      <p:pic>
        <p:nvPicPr>
          <p:cNvPr id="97" name="Grafikk 96" descr="Mann kontur">
            <a:extLst>
              <a:ext uri="{FF2B5EF4-FFF2-40B4-BE49-F238E27FC236}">
                <a16:creationId xmlns:a16="http://schemas.microsoft.com/office/drawing/2014/main" id="{40AC3FD8-DCCB-AFE5-AED0-6771832498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9826" y="4996008"/>
            <a:ext cx="790219" cy="790219"/>
          </a:xfrm>
          <a:prstGeom prst="rect">
            <a:avLst/>
          </a:prstGeom>
        </p:spPr>
      </p:pic>
      <p:pic>
        <p:nvPicPr>
          <p:cNvPr id="103" name="Grafikk 102" descr="Mann kontur">
            <a:extLst>
              <a:ext uri="{FF2B5EF4-FFF2-40B4-BE49-F238E27FC236}">
                <a16:creationId xmlns:a16="http://schemas.microsoft.com/office/drawing/2014/main" id="{A6754C6E-3756-B73E-9963-A6E9E9286D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94089" y="5391117"/>
            <a:ext cx="790219" cy="790219"/>
          </a:xfrm>
          <a:prstGeom prst="rect">
            <a:avLst/>
          </a:prstGeom>
        </p:spPr>
      </p:pic>
      <p:pic>
        <p:nvPicPr>
          <p:cNvPr id="109" name="Grafikk 108" descr="Mann kontur">
            <a:extLst>
              <a:ext uri="{FF2B5EF4-FFF2-40B4-BE49-F238E27FC236}">
                <a16:creationId xmlns:a16="http://schemas.microsoft.com/office/drawing/2014/main" id="{876227FA-F0AB-A178-281A-E504468ACC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50584" y="830451"/>
            <a:ext cx="790219" cy="790219"/>
          </a:xfrm>
          <a:prstGeom prst="rect">
            <a:avLst/>
          </a:prstGeom>
        </p:spPr>
      </p:pic>
      <p:pic>
        <p:nvPicPr>
          <p:cNvPr id="115" name="Grafikk 114" descr="Mann kontur">
            <a:extLst>
              <a:ext uri="{FF2B5EF4-FFF2-40B4-BE49-F238E27FC236}">
                <a16:creationId xmlns:a16="http://schemas.microsoft.com/office/drawing/2014/main" id="{A1AE7163-F71C-277D-1E49-FFC3AA5079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169" y="4807517"/>
            <a:ext cx="790219" cy="790219"/>
          </a:xfrm>
          <a:prstGeom prst="rect">
            <a:avLst/>
          </a:prstGeom>
        </p:spPr>
      </p:pic>
      <p:pic>
        <p:nvPicPr>
          <p:cNvPr id="116" name="Grafikk 115" descr="Mann kontur">
            <a:extLst>
              <a:ext uri="{FF2B5EF4-FFF2-40B4-BE49-F238E27FC236}">
                <a16:creationId xmlns:a16="http://schemas.microsoft.com/office/drawing/2014/main" id="{3FD2B2EF-F724-D7AB-4323-282113B6F9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7914" y="2762398"/>
            <a:ext cx="790219" cy="790219"/>
          </a:xfrm>
          <a:prstGeom prst="rect">
            <a:avLst/>
          </a:prstGeom>
        </p:spPr>
      </p:pic>
      <p:pic>
        <p:nvPicPr>
          <p:cNvPr id="122" name="Grafikk 121" descr="Mann kontur">
            <a:extLst>
              <a:ext uri="{FF2B5EF4-FFF2-40B4-BE49-F238E27FC236}">
                <a16:creationId xmlns:a16="http://schemas.microsoft.com/office/drawing/2014/main" id="{73D2BFEA-9853-94AC-2AB5-7C8B0CB93B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91708" y="2887117"/>
            <a:ext cx="790219" cy="790219"/>
          </a:xfrm>
          <a:prstGeom prst="rect">
            <a:avLst/>
          </a:prstGeom>
        </p:spPr>
      </p:pic>
      <p:pic>
        <p:nvPicPr>
          <p:cNvPr id="128" name="Grafikk 127" descr="Mann kontur">
            <a:extLst>
              <a:ext uri="{FF2B5EF4-FFF2-40B4-BE49-F238E27FC236}">
                <a16:creationId xmlns:a16="http://schemas.microsoft.com/office/drawing/2014/main" id="{105B52DE-E61D-6B13-3578-8309FA0105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2339" y="1246713"/>
            <a:ext cx="790219" cy="843974"/>
          </a:xfrm>
          <a:prstGeom prst="rect">
            <a:avLst/>
          </a:prstGeom>
        </p:spPr>
      </p:pic>
      <p:pic>
        <p:nvPicPr>
          <p:cNvPr id="129" name="Grafikk 128" descr="Mann kontur">
            <a:extLst>
              <a:ext uri="{FF2B5EF4-FFF2-40B4-BE49-F238E27FC236}">
                <a16:creationId xmlns:a16="http://schemas.microsoft.com/office/drawing/2014/main" id="{2D2270F5-F832-D8DB-3CE8-A29D185704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0676" y="691476"/>
            <a:ext cx="790219" cy="790219"/>
          </a:xfrm>
          <a:prstGeom prst="rect">
            <a:avLst/>
          </a:prstGeom>
        </p:spPr>
      </p:pic>
    </p:spTree>
    <p:extLst>
      <p:ext uri="{BB962C8B-B14F-4D97-AF65-F5344CB8AC3E}">
        <p14:creationId xmlns:p14="http://schemas.microsoft.com/office/powerpoint/2010/main" val="5033572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tt">
  <a:themeElements>
    <a:clrScheme name="Nett">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Nett">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Nett">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4272</TotalTime>
  <Words>2368</Words>
  <Application>Microsoft Macintosh PowerPoint</Application>
  <PresentationFormat>Widescreen</PresentationFormat>
  <Paragraphs>182</Paragraphs>
  <Slides>43</Slides>
  <Notes>31</Notes>
  <HiddenSlides>0</HiddenSlides>
  <MMClips>0</MMClips>
  <ScaleCrop>false</ScaleCrop>
  <HeadingPairs>
    <vt:vector size="6" baseType="variant">
      <vt:variant>
        <vt:lpstr>Brukte skrifter</vt:lpstr>
      </vt:variant>
      <vt:variant>
        <vt:i4>12</vt:i4>
      </vt:variant>
      <vt:variant>
        <vt:lpstr>Tema</vt:lpstr>
      </vt:variant>
      <vt:variant>
        <vt:i4>2</vt:i4>
      </vt:variant>
      <vt:variant>
        <vt:lpstr>Lysbildetitler</vt:lpstr>
      </vt:variant>
      <vt:variant>
        <vt:i4>43</vt:i4>
      </vt:variant>
    </vt:vector>
  </HeadingPairs>
  <TitlesOfParts>
    <vt:vector size="57" baseType="lpstr">
      <vt:lpstr>Aharoni</vt:lpstr>
      <vt:lpstr>Arial</vt:lpstr>
      <vt:lpstr>Biome</vt:lpstr>
      <vt:lpstr>Bodoni MT Poster Compressed</vt:lpstr>
      <vt:lpstr>Calibri</vt:lpstr>
      <vt:lpstr>Calibri Light</vt:lpstr>
      <vt:lpstr>Century Gothic</vt:lpstr>
      <vt:lpstr>ElsevierGulliver</vt:lpstr>
      <vt:lpstr>The Hand</vt:lpstr>
      <vt:lpstr>Times</vt:lpstr>
      <vt:lpstr>utopia-std</vt:lpstr>
      <vt:lpstr>Wingdings</vt:lpstr>
      <vt:lpstr>Office-tema</vt:lpstr>
      <vt:lpstr>Nett</vt:lpstr>
      <vt:lpstr>If you want to know how rich you are find out how many things you have that money cannot buy</vt:lpstr>
      <vt:lpstr>PowerPoint-presentasjon</vt:lpstr>
      <vt:lpstr>Sosial kapital!</vt:lpstr>
      <vt:lpstr>Strukturell kapital   </vt:lpstr>
      <vt:lpstr>Relasjonell kapital  </vt:lpstr>
      <vt:lpstr>Hvorfor er sosial kapital viktig?</vt:lpstr>
      <vt:lpstr>Hvordan kan chatboter påvirke sosial kapital?</vt:lpstr>
      <vt:lpstr>Mennesker skiller ikke alltid mellom kunstig og ekte i interaksjon </vt:lpstr>
      <vt:lpstr>PowerPoint-presentasjon</vt:lpstr>
      <vt:lpstr>PowerPoint-presentasjon</vt:lpstr>
      <vt:lpstr>Strukturell kapital   </vt:lpstr>
      <vt:lpstr>PowerPoint-presentasjon</vt:lpstr>
      <vt:lpstr>PowerPoint-presentasjon</vt:lpstr>
      <vt:lpstr>PowerPoint-presentasjon</vt:lpstr>
      <vt:lpstr>PowerPoint-presentasjon</vt:lpstr>
      <vt:lpstr>Relasjonell kapital  </vt:lpstr>
      <vt:lpstr>PowerPoint-presentasjon</vt:lpstr>
      <vt:lpstr>PowerPoint-presentasjon</vt:lpstr>
      <vt:lpstr>Fra verktøy til partnere – hva betyr det?</vt:lpstr>
      <vt:lpstr>Mer eller mindre sosial kapital?</vt:lpstr>
      <vt:lpstr>PowerPoint-presentasjon</vt:lpstr>
      <vt:lpstr>PowerPoint-presentasjon</vt:lpstr>
      <vt:lpstr>PowerPoint-presentasjon</vt:lpstr>
      <vt:lpstr>PowerPoint-presentasjon</vt:lpstr>
      <vt:lpstr>PowerPoint-presentasjon</vt:lpstr>
      <vt:lpstr>Kan chatboten inngå som en aktør som gir sosial kapital?</vt:lpstr>
      <vt:lpstr>PowerPoint-presentasjon</vt:lpstr>
      <vt:lpstr>PowerPoint-presentasjon</vt:lpstr>
      <vt:lpstr>PowerPoint-presentasjon</vt:lpstr>
      <vt:lpstr>PowerPoint-presentasjon</vt:lpstr>
      <vt:lpstr>PowerPoint-presentasjon</vt:lpstr>
      <vt:lpstr>Hva med gjensidighet, tillitt og sanksjoner?</vt:lpstr>
      <vt:lpstr>Takk for meg!</vt:lpstr>
      <vt:lpstr>PowerPoint-presentasjon</vt:lpstr>
      <vt:lpstr>Hva betyr dette? Generell diksusjon fra de 2 ulike områdene</vt:lpstr>
      <vt:lpstr>PowerPoint-presentasjon</vt:lpstr>
      <vt:lpstr>PowerPoint-presentasjon</vt:lpstr>
      <vt:lpstr>Arbeidsliv </vt:lpstr>
      <vt:lpstr>Utdanning </vt:lpstr>
      <vt:lpstr>PowerPoint-presentasjon</vt:lpstr>
      <vt:lpstr>Kompetanse gjenerelt </vt:lpstr>
      <vt:lpstr>Tjenester og resurser mer generelt (mental helse, resurser</vt:lpstr>
      <vt:lpstr>Sosial relasjoner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Marita Skjuve</dc:creator>
  <cp:lastModifiedBy>Marita Skjuve</cp:lastModifiedBy>
  <cp:revision>51</cp:revision>
  <dcterms:created xsi:type="dcterms:W3CDTF">2024-02-12T09:36:46Z</dcterms:created>
  <dcterms:modified xsi:type="dcterms:W3CDTF">2024-02-15T08:49:09Z</dcterms:modified>
</cp:coreProperties>
</file>